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39"/>
  </p:notesMasterIdLst>
  <p:sldIdLst>
    <p:sldId id="885" r:id="rId2"/>
    <p:sldId id="874" r:id="rId3"/>
    <p:sldId id="1079" r:id="rId4"/>
    <p:sldId id="1096" r:id="rId5"/>
    <p:sldId id="1042" r:id="rId6"/>
    <p:sldId id="1046" r:id="rId7"/>
    <p:sldId id="1100" r:id="rId8"/>
    <p:sldId id="1099" r:id="rId9"/>
    <p:sldId id="890" r:id="rId10"/>
    <p:sldId id="483" r:id="rId11"/>
    <p:sldId id="1041" r:id="rId12"/>
    <p:sldId id="679" r:id="rId13"/>
    <p:sldId id="1064" r:id="rId14"/>
    <p:sldId id="1065" r:id="rId15"/>
    <p:sldId id="1066" r:id="rId16"/>
    <p:sldId id="1067" r:id="rId17"/>
    <p:sldId id="1068" r:id="rId18"/>
    <p:sldId id="1069" r:id="rId19"/>
    <p:sldId id="1070" r:id="rId20"/>
    <p:sldId id="829" r:id="rId21"/>
    <p:sldId id="1097" r:id="rId22"/>
    <p:sldId id="1080" r:id="rId23"/>
    <p:sldId id="1081" r:id="rId24"/>
    <p:sldId id="1082" r:id="rId25"/>
    <p:sldId id="1083" r:id="rId26"/>
    <p:sldId id="1084" r:id="rId27"/>
    <p:sldId id="1085" r:id="rId28"/>
    <p:sldId id="1086" r:id="rId29"/>
    <p:sldId id="1087" r:id="rId30"/>
    <p:sldId id="1088" r:id="rId31"/>
    <p:sldId id="1089" r:id="rId32"/>
    <p:sldId id="1090" r:id="rId33"/>
    <p:sldId id="1098" r:id="rId34"/>
    <p:sldId id="1091" r:id="rId35"/>
    <p:sldId id="1093" r:id="rId36"/>
    <p:sldId id="1094" r:id="rId37"/>
    <p:sldId id="1095" r:id="rId38"/>
  </p:sldIdLst>
  <p:sldSz cx="9144000" cy="5143500" type="screen16x9"/>
  <p:notesSz cx="6858000" cy="9144000"/>
  <p:defaultTextStyle>
    <a:defPPr>
      <a:defRPr lang="zh-CN"/>
    </a:defPPr>
    <a:lvl1pPr algn="l" rtl="0" fontAlgn="base">
      <a:spcBef>
        <a:spcPct val="0"/>
      </a:spcBef>
      <a:spcAft>
        <a:spcPct val="0"/>
      </a:spcAft>
      <a:defRPr kumimoji="1" kern="1200">
        <a:solidFill>
          <a:schemeClr val="tx1"/>
        </a:solidFill>
        <a:latin typeface="Century Schoolbook" charset="0"/>
        <a:ea typeface="宋体" charset="0"/>
        <a:cs typeface="宋体" charset="0"/>
      </a:defRPr>
    </a:lvl1pPr>
    <a:lvl2pPr marL="457200" algn="l" rtl="0" fontAlgn="base">
      <a:spcBef>
        <a:spcPct val="0"/>
      </a:spcBef>
      <a:spcAft>
        <a:spcPct val="0"/>
      </a:spcAft>
      <a:defRPr kumimoji="1" kern="1200">
        <a:solidFill>
          <a:schemeClr val="tx1"/>
        </a:solidFill>
        <a:latin typeface="Century Schoolbook" charset="0"/>
        <a:ea typeface="宋体" charset="0"/>
        <a:cs typeface="宋体" charset="0"/>
      </a:defRPr>
    </a:lvl2pPr>
    <a:lvl3pPr marL="914400" algn="l" rtl="0" fontAlgn="base">
      <a:spcBef>
        <a:spcPct val="0"/>
      </a:spcBef>
      <a:spcAft>
        <a:spcPct val="0"/>
      </a:spcAft>
      <a:defRPr kumimoji="1" kern="1200">
        <a:solidFill>
          <a:schemeClr val="tx1"/>
        </a:solidFill>
        <a:latin typeface="Century Schoolbook" charset="0"/>
        <a:ea typeface="宋体" charset="0"/>
        <a:cs typeface="宋体" charset="0"/>
      </a:defRPr>
    </a:lvl3pPr>
    <a:lvl4pPr marL="1371600" algn="l" rtl="0" fontAlgn="base">
      <a:spcBef>
        <a:spcPct val="0"/>
      </a:spcBef>
      <a:spcAft>
        <a:spcPct val="0"/>
      </a:spcAft>
      <a:defRPr kumimoji="1" kern="1200">
        <a:solidFill>
          <a:schemeClr val="tx1"/>
        </a:solidFill>
        <a:latin typeface="Century Schoolbook" charset="0"/>
        <a:ea typeface="宋体" charset="0"/>
        <a:cs typeface="宋体" charset="0"/>
      </a:defRPr>
    </a:lvl4pPr>
    <a:lvl5pPr marL="1828800" algn="l" rtl="0" fontAlgn="base">
      <a:spcBef>
        <a:spcPct val="0"/>
      </a:spcBef>
      <a:spcAft>
        <a:spcPct val="0"/>
      </a:spcAft>
      <a:defRPr kumimoji="1" kern="1200">
        <a:solidFill>
          <a:schemeClr val="tx1"/>
        </a:solidFill>
        <a:latin typeface="Century Schoolbook" charset="0"/>
        <a:ea typeface="宋体" charset="0"/>
        <a:cs typeface="宋体" charset="0"/>
      </a:defRPr>
    </a:lvl5pPr>
    <a:lvl6pPr marL="2286000" algn="l" defTabSz="457200" rtl="0" eaLnBrk="1" latinLnBrk="0" hangingPunct="1">
      <a:defRPr kumimoji="1" kern="1200">
        <a:solidFill>
          <a:schemeClr val="tx1"/>
        </a:solidFill>
        <a:latin typeface="Century Schoolbook" charset="0"/>
        <a:ea typeface="宋体" charset="0"/>
        <a:cs typeface="宋体" charset="0"/>
      </a:defRPr>
    </a:lvl6pPr>
    <a:lvl7pPr marL="2743200" algn="l" defTabSz="457200" rtl="0" eaLnBrk="1" latinLnBrk="0" hangingPunct="1">
      <a:defRPr kumimoji="1" kern="1200">
        <a:solidFill>
          <a:schemeClr val="tx1"/>
        </a:solidFill>
        <a:latin typeface="Century Schoolbook" charset="0"/>
        <a:ea typeface="宋体" charset="0"/>
        <a:cs typeface="宋体" charset="0"/>
      </a:defRPr>
    </a:lvl7pPr>
    <a:lvl8pPr marL="3200400" algn="l" defTabSz="457200" rtl="0" eaLnBrk="1" latinLnBrk="0" hangingPunct="1">
      <a:defRPr kumimoji="1" kern="1200">
        <a:solidFill>
          <a:schemeClr val="tx1"/>
        </a:solidFill>
        <a:latin typeface="Century Schoolbook" charset="0"/>
        <a:ea typeface="宋体" charset="0"/>
        <a:cs typeface="宋体" charset="0"/>
      </a:defRPr>
    </a:lvl8pPr>
    <a:lvl9pPr marL="3657600" algn="l" defTabSz="457200" rtl="0" eaLnBrk="1" latinLnBrk="0" hangingPunct="1">
      <a:defRPr kumimoji="1" kern="1200">
        <a:solidFill>
          <a:schemeClr val="tx1"/>
        </a:solidFill>
        <a:latin typeface="Century Schoolbook" charset="0"/>
        <a:ea typeface="宋体" charset="0"/>
        <a:cs typeface="宋体" charset="0"/>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637"/>
    <a:srgbClr val="0070C0"/>
    <a:srgbClr val="A6A6A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31"/>
    <p:restoredTop sz="83893" autoAdjust="0"/>
  </p:normalViewPr>
  <p:slideViewPr>
    <p:cSldViewPr>
      <p:cViewPr>
        <p:scale>
          <a:sx n="100" d="100"/>
          <a:sy n="100" d="100"/>
        </p:scale>
        <p:origin x="3372" y="120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wmf"/><Relationship Id="rId1" Type="http://schemas.openxmlformats.org/officeDocument/2006/relationships/image" Target="../media/image16.emf"/><Relationship Id="rId5" Type="http://schemas.openxmlformats.org/officeDocument/2006/relationships/image" Target="../media/image20.wmf"/><Relationship Id="rId4"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emf"/><Relationship Id="rId1" Type="http://schemas.openxmlformats.org/officeDocument/2006/relationships/image" Target="../media/image25.wmf"/><Relationship Id="rId4"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5.wmf"/><Relationship Id="rId4"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wmf"/><Relationship Id="rId5" Type="http://schemas.openxmlformats.org/officeDocument/2006/relationships/image" Target="../media/image44.emf"/><Relationship Id="rId4"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kumimoji="0" sz="1200">
                <a:latin typeface="Calibri" charset="0"/>
              </a:defRPr>
            </a:lvl1pPr>
          </a:lstStyle>
          <a:p>
            <a:pPr>
              <a:defRPr/>
            </a:pPr>
            <a:fld id="{10DC1221-14BA-6042-A19C-D11AD9B46BB8}" type="datetimeFigureOut">
              <a:rPr lang="zh-CN" altLang="en-US"/>
              <a:pPr>
                <a:defRPr/>
              </a:pPr>
              <a:t>2022/7/4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kumimoji="0" sz="1200">
                <a:latin typeface="Calibri" charset="0"/>
              </a:defRPr>
            </a:lvl1pPr>
          </a:lstStyle>
          <a:p>
            <a:pPr>
              <a:defRPr/>
            </a:pPr>
            <a:fld id="{8FEBF5CD-39C4-164D-9DED-4A19BB784A1D}" type="slidenum">
              <a:rPr lang="zh-CN" altLang="en-US"/>
              <a:pPr>
                <a:defRPr/>
              </a:pPr>
              <a:t>‹#›</a:t>
            </a:fld>
            <a:endParaRPr lang="zh-CN" altLang="en-US"/>
          </a:p>
        </p:txBody>
      </p:sp>
    </p:spTree>
    <p:extLst>
      <p:ext uri="{BB962C8B-B14F-4D97-AF65-F5344CB8AC3E}">
        <p14:creationId xmlns:p14="http://schemas.microsoft.com/office/powerpoint/2010/main" val="42639922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8FEBF5CD-39C4-164D-9DED-4A19BB784A1D}" type="slidenum">
              <a:rPr lang="zh-CN" altLang="en-US" smtClean="0"/>
              <a:pPr>
                <a:defRPr/>
              </a:pPr>
              <a:t>1</a:t>
            </a:fld>
            <a:endParaRPr lang="zh-CN" altLang="en-US"/>
          </a:p>
        </p:txBody>
      </p:sp>
    </p:spTree>
    <p:extLst>
      <p:ext uri="{BB962C8B-B14F-4D97-AF65-F5344CB8AC3E}">
        <p14:creationId xmlns:p14="http://schemas.microsoft.com/office/powerpoint/2010/main" val="137041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6498"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latin typeface="Calibri" charset="0"/>
                <a:ea typeface="宋体" charset="0"/>
              </a:rPr>
              <a:t>快速扩张随机树</a:t>
            </a:r>
            <a:endParaRPr lang="en-US" altLang="zh-CN" dirty="0">
              <a:latin typeface="Calibri" charset="0"/>
              <a:ea typeface="宋体" charset="0"/>
            </a:endParaRPr>
          </a:p>
          <a:p>
            <a:r>
              <a:rPr kumimoji="1" lang="en-US" altLang="zh-CN" sz="1200" kern="1200" dirty="0">
                <a:solidFill>
                  <a:schemeClr val="tx1"/>
                </a:solidFill>
                <a:effectLst/>
                <a:latin typeface="+mn-lt"/>
                <a:ea typeface="+mn-ea"/>
                <a:cs typeface="宋体" charset="0"/>
              </a:rPr>
              <a:t>RRT</a:t>
            </a:r>
            <a:r>
              <a:rPr kumimoji="1" lang="zh-CN" altLang="zh-CN" sz="1200" kern="1200" dirty="0">
                <a:solidFill>
                  <a:schemeClr val="tx1"/>
                </a:solidFill>
                <a:effectLst/>
                <a:latin typeface="+mn-lt"/>
                <a:ea typeface="+mn-ea"/>
                <a:cs typeface="宋体" charset="0"/>
              </a:rPr>
              <a:t>算法于</a:t>
            </a:r>
            <a:r>
              <a:rPr kumimoji="1" lang="en-US" altLang="zh-CN" sz="1200" kern="1200" dirty="0">
                <a:solidFill>
                  <a:schemeClr val="tx1"/>
                </a:solidFill>
                <a:effectLst/>
                <a:latin typeface="+mn-lt"/>
                <a:ea typeface="+mn-ea"/>
                <a:cs typeface="宋体" charset="0"/>
              </a:rPr>
              <a:t>1998</a:t>
            </a:r>
            <a:r>
              <a:rPr kumimoji="1" lang="zh-CN" altLang="zh-CN" sz="1200" kern="1200" dirty="0">
                <a:solidFill>
                  <a:schemeClr val="tx1"/>
                </a:solidFill>
                <a:effectLst/>
                <a:latin typeface="+mn-lt"/>
                <a:ea typeface="+mn-ea"/>
                <a:cs typeface="宋体" charset="0"/>
              </a:rPr>
              <a:t>年由美国爱荷华州立大学</a:t>
            </a:r>
            <a:r>
              <a:rPr kumimoji="1" lang="en-US" altLang="zh-CN" sz="1200" kern="1200" dirty="0">
                <a:solidFill>
                  <a:schemeClr val="tx1"/>
                </a:solidFill>
                <a:effectLst/>
                <a:latin typeface="+mn-lt"/>
                <a:ea typeface="+mn-ea"/>
                <a:cs typeface="宋体" charset="0"/>
              </a:rPr>
              <a:t>Steven </a:t>
            </a:r>
            <a:r>
              <a:rPr kumimoji="1" lang="en-US" altLang="zh-CN" sz="1200" kern="1200" dirty="0" err="1">
                <a:solidFill>
                  <a:schemeClr val="tx1"/>
                </a:solidFill>
                <a:effectLst/>
                <a:latin typeface="+mn-lt"/>
                <a:ea typeface="+mn-ea"/>
                <a:cs typeface="宋体" charset="0"/>
              </a:rPr>
              <a:t>M.Lavalle</a:t>
            </a:r>
            <a:r>
              <a:rPr kumimoji="1" lang="zh-CN" altLang="zh-CN" sz="1200" kern="1200" dirty="0">
                <a:solidFill>
                  <a:schemeClr val="tx1"/>
                </a:solidFill>
                <a:effectLst/>
                <a:latin typeface="+mn-lt"/>
                <a:ea typeface="+mn-ea"/>
                <a:cs typeface="宋体" charset="0"/>
              </a:rPr>
              <a:t>教授提出，其初衷是在路径规划时考虑机器人的运动学模型和控制，从而具有更好的通用性，可以方便地扩展应用于具有非完整约束、运动学约束和动力学约束的机器人上。</a:t>
            </a:r>
            <a:r>
              <a:rPr lang="zh-CN" altLang="zh-CN" dirty="0">
                <a:effectLst/>
              </a:rPr>
              <a:t> </a:t>
            </a:r>
            <a:endParaRPr lang="zh-CN" altLang="en-US" dirty="0">
              <a:latin typeface="Calibri" charset="0"/>
              <a:ea typeface="宋体" charset="0"/>
            </a:endParaRPr>
          </a:p>
        </p:txBody>
      </p:sp>
      <p:sp>
        <p:nvSpPr>
          <p:cNvPr id="106499"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fld id="{4C6E1981-8B0F-7142-8C19-0CB92D116F93}" type="slidenum">
              <a:rPr kumimoji="0" lang="zh-CN" altLang="en-US" sz="1200">
                <a:latin typeface="Calibri" charset="0"/>
              </a:rPr>
              <a:pPr/>
              <a:t>15</a:t>
            </a:fld>
            <a:endParaRPr kumimoji="0" lang="zh-CN" altLang="en-US" sz="1200">
              <a:latin typeface="Calibri" charset="0"/>
            </a:endParaRPr>
          </a:p>
        </p:txBody>
      </p:sp>
    </p:spTree>
    <p:extLst>
      <p:ext uri="{BB962C8B-B14F-4D97-AF65-F5344CB8AC3E}">
        <p14:creationId xmlns:p14="http://schemas.microsoft.com/office/powerpoint/2010/main" val="1881053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6498"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latin typeface="Calibri" charset="0"/>
                <a:ea typeface="宋体" charset="0"/>
              </a:rPr>
              <a:t>快速扩张随机树</a:t>
            </a:r>
            <a:endParaRPr lang="en-US" altLang="zh-CN" dirty="0">
              <a:latin typeface="Calibri" charset="0"/>
              <a:ea typeface="宋体" charset="0"/>
            </a:endParaRPr>
          </a:p>
          <a:p>
            <a:r>
              <a:rPr kumimoji="1" lang="en-US" altLang="zh-CN" sz="1200" kern="1200" dirty="0">
                <a:solidFill>
                  <a:schemeClr val="tx1"/>
                </a:solidFill>
                <a:effectLst/>
                <a:latin typeface="+mn-lt"/>
                <a:ea typeface="+mn-ea"/>
                <a:cs typeface="宋体" charset="0"/>
              </a:rPr>
              <a:t>RRT</a:t>
            </a:r>
            <a:r>
              <a:rPr kumimoji="1" lang="zh-CN" altLang="zh-CN" sz="1200" kern="1200" dirty="0">
                <a:solidFill>
                  <a:schemeClr val="tx1"/>
                </a:solidFill>
                <a:effectLst/>
                <a:latin typeface="+mn-lt"/>
                <a:ea typeface="+mn-ea"/>
                <a:cs typeface="宋体" charset="0"/>
              </a:rPr>
              <a:t>算法于</a:t>
            </a:r>
            <a:r>
              <a:rPr kumimoji="1" lang="en-US" altLang="zh-CN" sz="1200" kern="1200" dirty="0">
                <a:solidFill>
                  <a:schemeClr val="tx1"/>
                </a:solidFill>
                <a:effectLst/>
                <a:latin typeface="+mn-lt"/>
                <a:ea typeface="+mn-ea"/>
                <a:cs typeface="宋体" charset="0"/>
              </a:rPr>
              <a:t>1998</a:t>
            </a:r>
            <a:r>
              <a:rPr kumimoji="1" lang="zh-CN" altLang="zh-CN" sz="1200" kern="1200" dirty="0">
                <a:solidFill>
                  <a:schemeClr val="tx1"/>
                </a:solidFill>
                <a:effectLst/>
                <a:latin typeface="+mn-lt"/>
                <a:ea typeface="+mn-ea"/>
                <a:cs typeface="宋体" charset="0"/>
              </a:rPr>
              <a:t>年由美国爱荷华州立大学</a:t>
            </a:r>
            <a:r>
              <a:rPr kumimoji="1" lang="en-US" altLang="zh-CN" sz="1200" kern="1200" dirty="0">
                <a:solidFill>
                  <a:schemeClr val="tx1"/>
                </a:solidFill>
                <a:effectLst/>
                <a:latin typeface="+mn-lt"/>
                <a:ea typeface="+mn-ea"/>
                <a:cs typeface="宋体" charset="0"/>
              </a:rPr>
              <a:t>Steven </a:t>
            </a:r>
            <a:r>
              <a:rPr kumimoji="1" lang="en-US" altLang="zh-CN" sz="1200" kern="1200" dirty="0" err="1">
                <a:solidFill>
                  <a:schemeClr val="tx1"/>
                </a:solidFill>
                <a:effectLst/>
                <a:latin typeface="+mn-lt"/>
                <a:ea typeface="+mn-ea"/>
                <a:cs typeface="宋体" charset="0"/>
              </a:rPr>
              <a:t>M.Lavalle</a:t>
            </a:r>
            <a:r>
              <a:rPr kumimoji="1" lang="zh-CN" altLang="zh-CN" sz="1200" kern="1200" dirty="0">
                <a:solidFill>
                  <a:schemeClr val="tx1"/>
                </a:solidFill>
                <a:effectLst/>
                <a:latin typeface="+mn-lt"/>
                <a:ea typeface="+mn-ea"/>
                <a:cs typeface="宋体" charset="0"/>
              </a:rPr>
              <a:t>教授提出，其初衷是在路径规划时考虑机器人的运动学模型和控制，从而具有更好的通用性，可以方便地扩展应用于具有非完整约束、运动学约束和动力学约束的机器人上。</a:t>
            </a:r>
            <a:r>
              <a:rPr lang="zh-CN" altLang="zh-CN" dirty="0">
                <a:effectLst/>
              </a:rPr>
              <a:t> </a:t>
            </a:r>
            <a:endParaRPr lang="zh-CN" altLang="en-US" dirty="0">
              <a:latin typeface="Calibri" charset="0"/>
              <a:ea typeface="宋体" charset="0"/>
            </a:endParaRPr>
          </a:p>
        </p:txBody>
      </p:sp>
      <p:sp>
        <p:nvSpPr>
          <p:cNvPr id="106499"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fld id="{4C6E1981-8B0F-7142-8C19-0CB92D116F93}" type="slidenum">
              <a:rPr kumimoji="0" lang="zh-CN" altLang="en-US" sz="1200">
                <a:latin typeface="Calibri" charset="0"/>
              </a:rPr>
              <a:pPr/>
              <a:t>16</a:t>
            </a:fld>
            <a:endParaRPr kumimoji="0" lang="zh-CN" altLang="en-US" sz="1200">
              <a:latin typeface="Calibri" charset="0"/>
            </a:endParaRPr>
          </a:p>
        </p:txBody>
      </p:sp>
    </p:spTree>
    <p:extLst>
      <p:ext uri="{BB962C8B-B14F-4D97-AF65-F5344CB8AC3E}">
        <p14:creationId xmlns:p14="http://schemas.microsoft.com/office/powerpoint/2010/main" val="975025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6498"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latin typeface="Calibri" charset="0"/>
                <a:ea typeface="宋体" charset="0"/>
              </a:rPr>
              <a:t>快速扩张随机树</a:t>
            </a:r>
            <a:endParaRPr lang="en-US" altLang="zh-CN" dirty="0">
              <a:latin typeface="Calibri" charset="0"/>
              <a:ea typeface="宋体" charset="0"/>
            </a:endParaRPr>
          </a:p>
          <a:p>
            <a:r>
              <a:rPr kumimoji="1" lang="en-US" altLang="zh-CN" sz="1200" kern="1200" dirty="0">
                <a:solidFill>
                  <a:schemeClr val="tx1"/>
                </a:solidFill>
                <a:effectLst/>
                <a:latin typeface="+mn-lt"/>
                <a:ea typeface="+mn-ea"/>
                <a:cs typeface="宋体" charset="0"/>
              </a:rPr>
              <a:t>RRT</a:t>
            </a:r>
            <a:r>
              <a:rPr kumimoji="1" lang="zh-CN" altLang="zh-CN" sz="1200" kern="1200" dirty="0">
                <a:solidFill>
                  <a:schemeClr val="tx1"/>
                </a:solidFill>
                <a:effectLst/>
                <a:latin typeface="+mn-lt"/>
                <a:ea typeface="+mn-ea"/>
                <a:cs typeface="宋体" charset="0"/>
              </a:rPr>
              <a:t>算法于</a:t>
            </a:r>
            <a:r>
              <a:rPr kumimoji="1" lang="en-US" altLang="zh-CN" sz="1200" kern="1200" dirty="0">
                <a:solidFill>
                  <a:schemeClr val="tx1"/>
                </a:solidFill>
                <a:effectLst/>
                <a:latin typeface="+mn-lt"/>
                <a:ea typeface="+mn-ea"/>
                <a:cs typeface="宋体" charset="0"/>
              </a:rPr>
              <a:t>1998</a:t>
            </a:r>
            <a:r>
              <a:rPr kumimoji="1" lang="zh-CN" altLang="zh-CN" sz="1200" kern="1200" dirty="0">
                <a:solidFill>
                  <a:schemeClr val="tx1"/>
                </a:solidFill>
                <a:effectLst/>
                <a:latin typeface="+mn-lt"/>
                <a:ea typeface="+mn-ea"/>
                <a:cs typeface="宋体" charset="0"/>
              </a:rPr>
              <a:t>年由美国爱荷华州立大学</a:t>
            </a:r>
            <a:r>
              <a:rPr kumimoji="1" lang="en-US" altLang="zh-CN" sz="1200" kern="1200" dirty="0">
                <a:solidFill>
                  <a:schemeClr val="tx1"/>
                </a:solidFill>
                <a:effectLst/>
                <a:latin typeface="+mn-lt"/>
                <a:ea typeface="+mn-ea"/>
                <a:cs typeface="宋体" charset="0"/>
              </a:rPr>
              <a:t>Steven </a:t>
            </a:r>
            <a:r>
              <a:rPr kumimoji="1" lang="en-US" altLang="zh-CN" sz="1200" kern="1200" dirty="0" err="1">
                <a:solidFill>
                  <a:schemeClr val="tx1"/>
                </a:solidFill>
                <a:effectLst/>
                <a:latin typeface="+mn-lt"/>
                <a:ea typeface="+mn-ea"/>
                <a:cs typeface="宋体" charset="0"/>
              </a:rPr>
              <a:t>M.Lavalle</a:t>
            </a:r>
            <a:r>
              <a:rPr kumimoji="1" lang="zh-CN" altLang="zh-CN" sz="1200" kern="1200" dirty="0">
                <a:solidFill>
                  <a:schemeClr val="tx1"/>
                </a:solidFill>
                <a:effectLst/>
                <a:latin typeface="+mn-lt"/>
                <a:ea typeface="+mn-ea"/>
                <a:cs typeface="宋体" charset="0"/>
              </a:rPr>
              <a:t>教授提出，其初衷是在路径规划时考虑机器人的运动学模型和控制，从而具有更好的通用性，可以方便地扩展应用于具有非完整约束、运动学约束和动力学约束的机器人上。</a:t>
            </a:r>
            <a:r>
              <a:rPr lang="zh-CN" altLang="zh-CN" dirty="0">
                <a:effectLst/>
              </a:rPr>
              <a:t> </a:t>
            </a:r>
            <a:endParaRPr lang="zh-CN" altLang="en-US" dirty="0">
              <a:latin typeface="Calibri" charset="0"/>
              <a:ea typeface="宋体" charset="0"/>
            </a:endParaRPr>
          </a:p>
        </p:txBody>
      </p:sp>
      <p:sp>
        <p:nvSpPr>
          <p:cNvPr id="106499"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fld id="{4C6E1981-8B0F-7142-8C19-0CB92D116F93}" type="slidenum">
              <a:rPr kumimoji="0" lang="zh-CN" altLang="en-US" sz="1200">
                <a:latin typeface="Calibri" charset="0"/>
              </a:rPr>
              <a:pPr/>
              <a:t>17</a:t>
            </a:fld>
            <a:endParaRPr kumimoji="0" lang="zh-CN" altLang="en-US" sz="1200">
              <a:latin typeface="Calibri" charset="0"/>
            </a:endParaRPr>
          </a:p>
        </p:txBody>
      </p:sp>
    </p:spTree>
    <p:extLst>
      <p:ext uri="{BB962C8B-B14F-4D97-AF65-F5344CB8AC3E}">
        <p14:creationId xmlns:p14="http://schemas.microsoft.com/office/powerpoint/2010/main" val="137089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6498"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latin typeface="Calibri" charset="0"/>
                <a:ea typeface="宋体" charset="0"/>
              </a:rPr>
              <a:t>快速扩张随机树</a:t>
            </a:r>
            <a:endParaRPr lang="en-US" altLang="zh-CN" dirty="0">
              <a:latin typeface="Calibri" charset="0"/>
              <a:ea typeface="宋体" charset="0"/>
            </a:endParaRPr>
          </a:p>
          <a:p>
            <a:r>
              <a:rPr kumimoji="1" lang="en-US" altLang="zh-CN" sz="1200" kern="1200" dirty="0">
                <a:solidFill>
                  <a:schemeClr val="tx1"/>
                </a:solidFill>
                <a:effectLst/>
                <a:latin typeface="+mn-lt"/>
                <a:ea typeface="+mn-ea"/>
                <a:cs typeface="宋体" charset="0"/>
              </a:rPr>
              <a:t>RRT</a:t>
            </a:r>
            <a:r>
              <a:rPr kumimoji="1" lang="zh-CN" altLang="zh-CN" sz="1200" kern="1200" dirty="0">
                <a:solidFill>
                  <a:schemeClr val="tx1"/>
                </a:solidFill>
                <a:effectLst/>
                <a:latin typeface="+mn-lt"/>
                <a:ea typeface="+mn-ea"/>
                <a:cs typeface="宋体" charset="0"/>
              </a:rPr>
              <a:t>算法于</a:t>
            </a:r>
            <a:r>
              <a:rPr kumimoji="1" lang="en-US" altLang="zh-CN" sz="1200" kern="1200" dirty="0">
                <a:solidFill>
                  <a:schemeClr val="tx1"/>
                </a:solidFill>
                <a:effectLst/>
                <a:latin typeface="+mn-lt"/>
                <a:ea typeface="+mn-ea"/>
                <a:cs typeface="宋体" charset="0"/>
              </a:rPr>
              <a:t>1998</a:t>
            </a:r>
            <a:r>
              <a:rPr kumimoji="1" lang="zh-CN" altLang="zh-CN" sz="1200" kern="1200" dirty="0">
                <a:solidFill>
                  <a:schemeClr val="tx1"/>
                </a:solidFill>
                <a:effectLst/>
                <a:latin typeface="+mn-lt"/>
                <a:ea typeface="+mn-ea"/>
                <a:cs typeface="宋体" charset="0"/>
              </a:rPr>
              <a:t>年由美国爱荷华州立大学</a:t>
            </a:r>
            <a:r>
              <a:rPr kumimoji="1" lang="en-US" altLang="zh-CN" sz="1200" kern="1200" dirty="0">
                <a:solidFill>
                  <a:schemeClr val="tx1"/>
                </a:solidFill>
                <a:effectLst/>
                <a:latin typeface="+mn-lt"/>
                <a:ea typeface="+mn-ea"/>
                <a:cs typeface="宋体" charset="0"/>
              </a:rPr>
              <a:t>Steven </a:t>
            </a:r>
            <a:r>
              <a:rPr kumimoji="1" lang="en-US" altLang="zh-CN" sz="1200" kern="1200" dirty="0" err="1">
                <a:solidFill>
                  <a:schemeClr val="tx1"/>
                </a:solidFill>
                <a:effectLst/>
                <a:latin typeface="+mn-lt"/>
                <a:ea typeface="+mn-ea"/>
                <a:cs typeface="宋体" charset="0"/>
              </a:rPr>
              <a:t>M.Lavalle</a:t>
            </a:r>
            <a:r>
              <a:rPr kumimoji="1" lang="zh-CN" altLang="zh-CN" sz="1200" kern="1200" dirty="0">
                <a:solidFill>
                  <a:schemeClr val="tx1"/>
                </a:solidFill>
                <a:effectLst/>
                <a:latin typeface="+mn-lt"/>
                <a:ea typeface="+mn-ea"/>
                <a:cs typeface="宋体" charset="0"/>
              </a:rPr>
              <a:t>教授提出，其初衷是在路径规划时考虑机器人的运动学模型和控制，从而具有更好的通用性，可以方便地扩展应用于具有非完整约束、运动学约束和动力学约束的机器人上。</a:t>
            </a:r>
            <a:r>
              <a:rPr lang="zh-CN" altLang="zh-CN" dirty="0">
                <a:effectLst/>
              </a:rPr>
              <a:t> </a:t>
            </a:r>
            <a:endParaRPr lang="zh-CN" altLang="en-US" dirty="0">
              <a:latin typeface="Calibri" charset="0"/>
              <a:ea typeface="宋体" charset="0"/>
            </a:endParaRPr>
          </a:p>
        </p:txBody>
      </p:sp>
      <p:sp>
        <p:nvSpPr>
          <p:cNvPr id="106499"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fld id="{4C6E1981-8B0F-7142-8C19-0CB92D116F93}" type="slidenum">
              <a:rPr kumimoji="0" lang="zh-CN" altLang="en-US" sz="1200">
                <a:latin typeface="Calibri" charset="0"/>
              </a:rPr>
              <a:pPr/>
              <a:t>18</a:t>
            </a:fld>
            <a:endParaRPr kumimoji="0" lang="zh-CN" altLang="en-US" sz="1200">
              <a:latin typeface="Calibri" charset="0"/>
            </a:endParaRPr>
          </a:p>
        </p:txBody>
      </p:sp>
    </p:spTree>
    <p:extLst>
      <p:ext uri="{BB962C8B-B14F-4D97-AF65-F5344CB8AC3E}">
        <p14:creationId xmlns:p14="http://schemas.microsoft.com/office/powerpoint/2010/main" val="52491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06498"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a:latin typeface="Calibri" charset="0"/>
                <a:ea typeface="宋体" charset="0"/>
              </a:rPr>
              <a:t>快速扩张随机树</a:t>
            </a:r>
            <a:endParaRPr lang="en-US" altLang="zh-CN" dirty="0">
              <a:latin typeface="Calibri" charset="0"/>
              <a:ea typeface="宋体" charset="0"/>
            </a:endParaRPr>
          </a:p>
          <a:p>
            <a:r>
              <a:rPr kumimoji="1" lang="en-US" altLang="zh-CN" sz="1200" kern="1200" dirty="0">
                <a:solidFill>
                  <a:schemeClr val="tx1"/>
                </a:solidFill>
                <a:effectLst/>
                <a:latin typeface="+mn-lt"/>
                <a:ea typeface="+mn-ea"/>
                <a:cs typeface="宋体" charset="0"/>
              </a:rPr>
              <a:t>RRT</a:t>
            </a:r>
            <a:r>
              <a:rPr kumimoji="1" lang="zh-CN" altLang="zh-CN" sz="1200" kern="1200" dirty="0">
                <a:solidFill>
                  <a:schemeClr val="tx1"/>
                </a:solidFill>
                <a:effectLst/>
                <a:latin typeface="+mn-lt"/>
                <a:ea typeface="+mn-ea"/>
                <a:cs typeface="宋体" charset="0"/>
              </a:rPr>
              <a:t>算法于</a:t>
            </a:r>
            <a:r>
              <a:rPr kumimoji="1" lang="en-US" altLang="zh-CN" sz="1200" kern="1200" dirty="0">
                <a:solidFill>
                  <a:schemeClr val="tx1"/>
                </a:solidFill>
                <a:effectLst/>
                <a:latin typeface="+mn-lt"/>
                <a:ea typeface="+mn-ea"/>
                <a:cs typeface="宋体" charset="0"/>
              </a:rPr>
              <a:t>1998</a:t>
            </a:r>
            <a:r>
              <a:rPr kumimoji="1" lang="zh-CN" altLang="zh-CN" sz="1200" kern="1200" dirty="0">
                <a:solidFill>
                  <a:schemeClr val="tx1"/>
                </a:solidFill>
                <a:effectLst/>
                <a:latin typeface="+mn-lt"/>
                <a:ea typeface="+mn-ea"/>
                <a:cs typeface="宋体" charset="0"/>
              </a:rPr>
              <a:t>年由美国爱荷华州立大学</a:t>
            </a:r>
            <a:r>
              <a:rPr kumimoji="1" lang="en-US" altLang="zh-CN" sz="1200" kern="1200" dirty="0">
                <a:solidFill>
                  <a:schemeClr val="tx1"/>
                </a:solidFill>
                <a:effectLst/>
                <a:latin typeface="+mn-lt"/>
                <a:ea typeface="+mn-ea"/>
                <a:cs typeface="宋体" charset="0"/>
              </a:rPr>
              <a:t>Steven </a:t>
            </a:r>
            <a:r>
              <a:rPr kumimoji="1" lang="en-US" altLang="zh-CN" sz="1200" kern="1200" dirty="0" err="1">
                <a:solidFill>
                  <a:schemeClr val="tx1"/>
                </a:solidFill>
                <a:effectLst/>
                <a:latin typeface="+mn-lt"/>
                <a:ea typeface="+mn-ea"/>
                <a:cs typeface="宋体" charset="0"/>
              </a:rPr>
              <a:t>M.Lavalle</a:t>
            </a:r>
            <a:r>
              <a:rPr kumimoji="1" lang="zh-CN" altLang="zh-CN" sz="1200" kern="1200" dirty="0">
                <a:solidFill>
                  <a:schemeClr val="tx1"/>
                </a:solidFill>
                <a:effectLst/>
                <a:latin typeface="+mn-lt"/>
                <a:ea typeface="+mn-ea"/>
                <a:cs typeface="宋体" charset="0"/>
              </a:rPr>
              <a:t>教授提出，其初衷是在路径规划时考虑机器人的运动学模型和控制，从而具有更好的通用性，可以方便地扩展应用于具有非完整约束、运动学约束和动力学约束的机器人上。</a:t>
            </a:r>
            <a:r>
              <a:rPr lang="zh-CN" altLang="zh-CN" dirty="0">
                <a:effectLst/>
              </a:rPr>
              <a:t> </a:t>
            </a:r>
            <a:endParaRPr lang="zh-CN" altLang="en-US" dirty="0">
              <a:latin typeface="Calibri" charset="0"/>
              <a:ea typeface="宋体" charset="0"/>
            </a:endParaRPr>
          </a:p>
        </p:txBody>
      </p:sp>
      <p:sp>
        <p:nvSpPr>
          <p:cNvPr id="106499"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fld id="{4C6E1981-8B0F-7142-8C19-0CB92D116F93}" type="slidenum">
              <a:rPr kumimoji="0" lang="zh-CN" altLang="en-US" sz="1200">
                <a:latin typeface="Calibri" charset="0"/>
              </a:rPr>
              <a:pPr/>
              <a:t>19</a:t>
            </a:fld>
            <a:endParaRPr kumimoji="0" lang="zh-CN" altLang="en-US" sz="1200">
              <a:latin typeface="Calibri" charset="0"/>
            </a:endParaRPr>
          </a:p>
        </p:txBody>
      </p:sp>
    </p:spTree>
    <p:extLst>
      <p:ext uri="{BB962C8B-B14F-4D97-AF65-F5344CB8AC3E}">
        <p14:creationId xmlns:p14="http://schemas.microsoft.com/office/powerpoint/2010/main" val="1588226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dirty="0"/>
              <a:t>针对</a:t>
            </a:r>
            <a:r>
              <a:rPr lang="en-US" altLang="zh-CN" sz="1200" dirty="0"/>
              <a:t>RRT</a:t>
            </a:r>
            <a:r>
              <a:rPr lang="zh-CN" altLang="en-US" sz="1200" dirty="0"/>
              <a:t>随机采用得到的路径曲折较多，造成路径成本无谓浪费，研究人员还提出了</a:t>
            </a:r>
            <a:r>
              <a:rPr lang="en-US" altLang="zh-CN" sz="1200" dirty="0"/>
              <a:t>RRT</a:t>
            </a:r>
            <a:r>
              <a:rPr lang="zh-CN" altLang="en-US" sz="1200" dirty="0"/>
              <a:t>*算法</a:t>
            </a:r>
            <a:endParaRPr lang="en-US" altLang="zh-CN" sz="1200" dirty="0"/>
          </a:p>
          <a:p>
            <a:r>
              <a:rPr kumimoji="1" lang="zh-CN" altLang="en-US" sz="1200" b="1" dirty="0"/>
              <a:t>红色块为障碍物</a:t>
            </a:r>
            <a:endParaRPr kumimoji="1" lang="en-US" altLang="zh-CN" sz="1200" b="1" dirty="0"/>
          </a:p>
          <a:p>
            <a:r>
              <a:rPr lang="zh-CN" altLang="en-US" sz="1200" b="1" dirty="0"/>
              <a:t>红色实线为搜索得到的路径</a:t>
            </a:r>
            <a:endParaRPr lang="en-US" altLang="zh-CN" sz="1200" b="1" dirty="0"/>
          </a:p>
          <a:p>
            <a:r>
              <a:rPr kumimoji="1" lang="zh-CN" altLang="en-US" sz="1200" b="1" dirty="0"/>
              <a:t>采样点均为</a:t>
            </a:r>
            <a:r>
              <a:rPr kumimoji="1" lang="en-US" altLang="zh-CN" sz="1200" b="1" dirty="0"/>
              <a:t>20000</a:t>
            </a:r>
            <a:r>
              <a:rPr kumimoji="1" lang="zh-CN" altLang="en-US" sz="1200" b="1" dirty="0"/>
              <a:t>个</a:t>
            </a:r>
          </a:p>
          <a:p>
            <a:endParaRPr kumimoji="1" lang="zh-CN" altLang="en-US" dirty="0"/>
          </a:p>
        </p:txBody>
      </p:sp>
      <p:sp>
        <p:nvSpPr>
          <p:cNvPr id="4" name="幻灯片编号占位符 3"/>
          <p:cNvSpPr>
            <a:spLocks noGrp="1"/>
          </p:cNvSpPr>
          <p:nvPr>
            <p:ph type="sldNum" sz="quarter" idx="10"/>
          </p:nvPr>
        </p:nvSpPr>
        <p:spPr/>
        <p:txBody>
          <a:bodyPr/>
          <a:lstStyle/>
          <a:p>
            <a:pPr>
              <a:defRPr/>
            </a:pPr>
            <a:fld id="{8FEBF5CD-39C4-164D-9DED-4A19BB784A1D}" type="slidenum">
              <a:rPr lang="zh-CN" altLang="en-US" smtClean="0"/>
              <a:pPr>
                <a:defRPr/>
              </a:pPr>
              <a:t>20</a:t>
            </a:fld>
            <a:endParaRPr lang="zh-CN" altLang="en-US"/>
          </a:p>
        </p:txBody>
      </p:sp>
    </p:spTree>
    <p:extLst>
      <p:ext uri="{BB962C8B-B14F-4D97-AF65-F5344CB8AC3E}">
        <p14:creationId xmlns:p14="http://schemas.microsoft.com/office/powerpoint/2010/main" val="3258003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dirty="0"/>
              <a:t>第三个避障规划方法是动态窗口法，</a:t>
            </a:r>
            <a:r>
              <a:rPr lang="en-US" altLang="zh-CN" sz="1200" dirty="0">
                <a:effectLst>
                  <a:outerShdw blurRad="38100" dist="38100" dir="2700000" algn="tl">
                    <a:srgbClr val="DDDDDD"/>
                  </a:outerShdw>
                </a:effectLst>
              </a:rPr>
              <a:t> Dynamic Window Algorithm </a:t>
            </a:r>
            <a:r>
              <a:rPr lang="zh-CN" altLang="en-US" sz="1200" dirty="0">
                <a:effectLst>
                  <a:outerShdw blurRad="38100" dist="38100" dir="2700000" algn="tl">
                    <a:srgbClr val="DDDDDD"/>
                  </a:outerShdw>
                </a:effectLst>
              </a:rPr>
              <a:t>，简称</a:t>
            </a:r>
            <a:r>
              <a:rPr lang="en-US" altLang="zh-CN" sz="1200" dirty="0">
                <a:effectLst>
                  <a:outerShdw blurRad="38100" dist="38100" dir="2700000" algn="tl">
                    <a:srgbClr val="DDDDDD"/>
                  </a:outerShdw>
                </a:effectLst>
              </a:rPr>
              <a:t>DWA</a:t>
            </a:r>
            <a:r>
              <a:rPr lang="zh-CN" altLang="en-US" sz="1200" dirty="0">
                <a:effectLst>
                  <a:outerShdw blurRad="38100" dist="38100" dir="2700000" algn="tl">
                    <a:srgbClr val="DDDDDD"/>
                  </a:outerShdw>
                </a:effectLst>
              </a:rPr>
              <a:t>，</a:t>
            </a:r>
            <a:r>
              <a:rPr kumimoji="1" lang="en-US" altLang="zh-CN" sz="1200" dirty="0"/>
              <a:t>1997</a:t>
            </a:r>
            <a:r>
              <a:rPr kumimoji="1" lang="zh-CN" altLang="en-US" sz="1200" dirty="0"/>
              <a:t>年由波恩大学</a:t>
            </a:r>
            <a:r>
              <a:rPr kumimoji="1" lang="en-US" altLang="zh-CN" sz="1200" dirty="0" err="1"/>
              <a:t>Thrun</a:t>
            </a:r>
            <a:r>
              <a:rPr kumimoji="1" lang="zh-CN" altLang="en-US" sz="1200" dirty="0"/>
              <a:t>课题组提出，目前已经成为一种经典的避障算法</a:t>
            </a:r>
            <a:endParaRPr kumimoji="1" lang="en-US" altLang="zh-CN" sz="1200" dirty="0"/>
          </a:p>
          <a:p>
            <a:r>
              <a:rPr kumimoji="1" lang="zh-CN" altLang="en-US" sz="1200" dirty="0"/>
              <a:t>这个避障算法的特点在于</a:t>
            </a:r>
            <a:r>
              <a:rPr lang="zh-CN" altLang="en-US" sz="1200" dirty="0">
                <a:latin typeface="Century Schoolbook" charset="0"/>
                <a:ea typeface="黑体" charset="0"/>
                <a:cs typeface="黑体" charset="0"/>
              </a:rPr>
              <a:t>在速度空间中搜索适当的平移速度和旋转速度指令。其他避障算法都是在几何空间里进行搜索，这个算法是在速度空间里去搜索，因为直接得到了速度控制指令，可以免去轨迹规划步骤。</a:t>
            </a:r>
            <a:endParaRPr kumimoji="1"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pPr>
              <a:defRPr/>
            </a:pPr>
            <a:fld id="{F2368470-FDCF-344C-80B9-7B68A7BE843E}" type="slidenum">
              <a:rPr lang="zh-CN" altLang="en-US" smtClean="0"/>
              <a:pPr>
                <a:defRPr/>
              </a:pPr>
              <a:t>22</a:t>
            </a:fld>
            <a:endParaRPr lang="zh-CN" altLang="en-US"/>
          </a:p>
        </p:txBody>
      </p:sp>
    </p:spTree>
    <p:extLst>
      <p:ext uri="{BB962C8B-B14F-4D97-AF65-F5344CB8AC3E}">
        <p14:creationId xmlns:p14="http://schemas.microsoft.com/office/powerpoint/2010/main" val="403401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19810"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zh-CN" altLang="en-US">
                <a:latin typeface="Calibri" charset="0"/>
                <a:ea typeface="宋体" charset="0"/>
              </a:rPr>
              <a:t>不同的</a:t>
            </a:r>
            <a:r>
              <a:rPr kumimoji="0" lang="en-US" altLang="zh-CN">
                <a:latin typeface="Calibri" charset="0"/>
                <a:ea typeface="宋体" charset="0"/>
              </a:rPr>
              <a:t>v</a:t>
            </a:r>
            <a:r>
              <a:rPr kumimoji="0" lang="zh-CN" altLang="en-US">
                <a:latin typeface="Calibri" charset="0"/>
                <a:ea typeface="宋体" charset="0"/>
              </a:rPr>
              <a:t>，</a:t>
            </a:r>
            <a:r>
              <a:rPr kumimoji="0" lang="en-US" altLang="zh-CN">
                <a:latin typeface="Calibri" charset="0"/>
                <a:ea typeface="宋体" charset="0"/>
              </a:rPr>
              <a:t>w</a:t>
            </a:r>
            <a:r>
              <a:rPr kumimoji="0" lang="zh-CN" altLang="en-US">
                <a:latin typeface="Calibri" charset="0"/>
                <a:ea typeface="宋体" charset="0"/>
              </a:rPr>
              <a:t>值可使机器人到达不同的位置，有的位置可行，有的位置不可行，从而得到可行的速度空间</a:t>
            </a:r>
          </a:p>
        </p:txBody>
      </p:sp>
      <p:sp>
        <p:nvSpPr>
          <p:cNvPr id="119811"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fld id="{EBE64FEB-E5CF-F946-817E-D0677A6A3506}" type="slidenum">
              <a:rPr kumimoji="0" lang="zh-CN" altLang="en-US" sz="1200">
                <a:latin typeface="Calibri" charset="0"/>
              </a:rPr>
              <a:pPr/>
              <a:t>24</a:t>
            </a:fld>
            <a:endParaRPr kumimoji="0" lang="en-US" altLang="zh-CN" sz="1200">
              <a:latin typeface="Calibri" charset="0"/>
            </a:endParaRPr>
          </a:p>
        </p:txBody>
      </p:sp>
    </p:spTree>
    <p:extLst>
      <p:ext uri="{BB962C8B-B14F-4D97-AF65-F5344CB8AC3E}">
        <p14:creationId xmlns:p14="http://schemas.microsoft.com/office/powerpoint/2010/main" val="1320039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在不同的</a:t>
            </a:r>
            <a:r>
              <a:rPr kumimoji="1" lang="en-US" altLang="zh-CN" dirty="0"/>
              <a:t>v</a:t>
            </a:r>
            <a:r>
              <a:rPr kumimoji="1" lang="zh-CN" altLang="en-US" dirty="0"/>
              <a:t>，</a:t>
            </a:r>
            <a:r>
              <a:rPr kumimoji="1" lang="en-US" altLang="zh-CN" dirty="0"/>
              <a:t>w</a:t>
            </a:r>
            <a:r>
              <a:rPr kumimoji="1" lang="zh-CN" altLang="en-US" dirty="0"/>
              <a:t>下机器人会有不同的运动轨迹，有些轨迹会发生与障碍物的碰撞，因此属于不可行的</a:t>
            </a:r>
            <a:r>
              <a:rPr kumimoji="1" lang="en-US" altLang="zh-CN" dirty="0" err="1"/>
              <a:t>v,w</a:t>
            </a:r>
            <a:r>
              <a:rPr kumimoji="1" lang="zh-CN" altLang="en-US" dirty="0"/>
              <a:t>，因此需要通过这样的速度运动控制模型，来找到可行的</a:t>
            </a:r>
            <a:r>
              <a:rPr kumimoji="1" lang="en-US" altLang="zh-CN" dirty="0"/>
              <a:t>v</a:t>
            </a:r>
            <a:r>
              <a:rPr kumimoji="1" lang="zh-CN" altLang="en-US" dirty="0"/>
              <a:t>，</a:t>
            </a:r>
            <a:r>
              <a:rPr kumimoji="1" lang="en-US" altLang="zh-CN" dirty="0"/>
              <a:t>w</a:t>
            </a:r>
            <a:endParaRPr kumimoji="1" lang="zh-CN" altLang="en-US" dirty="0"/>
          </a:p>
        </p:txBody>
      </p:sp>
      <p:sp>
        <p:nvSpPr>
          <p:cNvPr id="4" name="幻灯片编号占位符 3"/>
          <p:cNvSpPr>
            <a:spLocks noGrp="1"/>
          </p:cNvSpPr>
          <p:nvPr>
            <p:ph type="sldNum" sz="quarter" idx="10"/>
          </p:nvPr>
        </p:nvSpPr>
        <p:spPr/>
        <p:txBody>
          <a:bodyPr/>
          <a:lstStyle/>
          <a:p>
            <a:pPr>
              <a:defRPr/>
            </a:pPr>
            <a:fld id="{F2368470-FDCF-344C-80B9-7B68A7BE843E}" type="slidenum">
              <a:rPr lang="zh-CN" altLang="en-US" smtClean="0"/>
              <a:pPr>
                <a:defRPr/>
              </a:pPr>
              <a:t>27</a:t>
            </a:fld>
            <a:endParaRPr lang="zh-CN" altLang="en-US"/>
          </a:p>
        </p:txBody>
      </p:sp>
    </p:spTree>
    <p:extLst>
      <p:ext uri="{BB962C8B-B14F-4D97-AF65-F5344CB8AC3E}">
        <p14:creationId xmlns:p14="http://schemas.microsoft.com/office/powerpoint/2010/main" val="247413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3906"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z="1200" dirty="0"/>
              <a:t>这个是让机器人不与障碍物相碰的可行速度集合的数学描述，平移速度要小于等于速度配置</a:t>
            </a:r>
            <a:r>
              <a:rPr lang="en-US" altLang="zh-CN" sz="1200" dirty="0" err="1"/>
              <a:t>v,w</a:t>
            </a:r>
            <a:r>
              <a:rPr lang="zh-CN" altLang="en-US" sz="1200" dirty="0"/>
              <a:t>所对应圆弧上最近障碍物的距离乘以最大平移加速度乘以</a:t>
            </a:r>
            <a:r>
              <a:rPr lang="en-US" altLang="zh-CN" sz="1200" dirty="0"/>
              <a:t>2</a:t>
            </a:r>
            <a:r>
              <a:rPr lang="zh-CN" altLang="en-US" sz="1200" dirty="0"/>
              <a:t>开根号，这个是根据刹车公式得到的，因为我们不能仅仅考虑终止位置不会发生碰撞，机器人是带速度运行的，需要按机器人以最大加速度刹车时停止点不与障碍物发生碰撞为要求</a:t>
            </a:r>
            <a:endParaRPr lang="en-US" altLang="zh-CN" sz="1200" dirty="0"/>
          </a:p>
          <a:p>
            <a:r>
              <a:rPr lang="zh-CN" altLang="en-US" sz="1200" dirty="0"/>
              <a:t>旋转速度公式类似</a:t>
            </a:r>
            <a:endParaRPr lang="en-US" altLang="zh-CN" sz="1200" dirty="0"/>
          </a:p>
          <a:p>
            <a:pPr eaLnBrk="1" hangingPunct="1">
              <a:spcBef>
                <a:spcPct val="0"/>
              </a:spcBef>
            </a:pPr>
            <a:r>
              <a:rPr kumimoji="0" lang="zh-CN" altLang="en-US" dirty="0">
                <a:latin typeface="Calibri" charset="0"/>
                <a:ea typeface="宋体" charset="0"/>
              </a:rPr>
              <a:t>根据急刹车公式得到，</a:t>
            </a:r>
            <a:r>
              <a:rPr kumimoji="0" lang="en-US" altLang="zh-CN" dirty="0">
                <a:latin typeface="Calibri" charset="0"/>
                <a:ea typeface="宋体" charset="0"/>
              </a:rPr>
              <a:t>v^2=2as</a:t>
            </a:r>
            <a:endParaRPr kumimoji="0" lang="zh-CN" altLang="en-US" dirty="0">
              <a:latin typeface="Calibri" charset="0"/>
              <a:ea typeface="宋体" charset="0"/>
            </a:endParaRPr>
          </a:p>
        </p:txBody>
      </p:sp>
      <p:sp>
        <p:nvSpPr>
          <p:cNvPr id="123907"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fld id="{0C57F214-F4ED-6F4F-8D54-94522EF8E169}" type="slidenum">
              <a:rPr kumimoji="0" lang="zh-CN" altLang="en-US" sz="1200">
                <a:latin typeface="Calibri" charset="0"/>
              </a:rPr>
              <a:pPr/>
              <a:t>28</a:t>
            </a:fld>
            <a:endParaRPr kumimoji="0" lang="en-US" altLang="zh-CN" sz="1200">
              <a:latin typeface="Calibri" charset="0"/>
            </a:endParaRPr>
          </a:p>
        </p:txBody>
      </p:sp>
    </p:spTree>
    <p:extLst>
      <p:ext uri="{BB962C8B-B14F-4D97-AF65-F5344CB8AC3E}">
        <p14:creationId xmlns:p14="http://schemas.microsoft.com/office/powerpoint/2010/main" val="3091343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导航规划在机器人自主移动架构中对应于这一部分，</a:t>
            </a:r>
          </a:p>
        </p:txBody>
      </p:sp>
      <p:sp>
        <p:nvSpPr>
          <p:cNvPr id="4" name="幻灯片编号占位符 3"/>
          <p:cNvSpPr>
            <a:spLocks noGrp="1"/>
          </p:cNvSpPr>
          <p:nvPr>
            <p:ph type="sldNum" sz="quarter" idx="10"/>
          </p:nvPr>
        </p:nvSpPr>
        <p:spPr/>
        <p:txBody>
          <a:bodyPr/>
          <a:lstStyle/>
          <a:p>
            <a:pPr>
              <a:defRPr/>
            </a:pPr>
            <a:fld id="{8FEBF5CD-39C4-164D-9DED-4A19BB784A1D}" type="slidenum">
              <a:rPr lang="zh-CN" altLang="en-US" smtClean="0"/>
              <a:pPr>
                <a:defRPr/>
              </a:pPr>
              <a:t>2</a:t>
            </a:fld>
            <a:endParaRPr lang="zh-CN" altLang="en-US"/>
          </a:p>
        </p:txBody>
      </p:sp>
    </p:spTree>
    <p:extLst>
      <p:ext uri="{BB962C8B-B14F-4D97-AF65-F5344CB8AC3E}">
        <p14:creationId xmlns:p14="http://schemas.microsoft.com/office/powerpoint/2010/main" val="2703650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dirty="0"/>
              <a:t>要在转换计算后的速度空间里做最优选择，除了不与障碍物发生碰撞，还需要考虑机器人自身运动能力的限制，它的加速度是有限的，因此不会在一个短时间内速度发生大的变化，应该</a:t>
            </a:r>
            <a:r>
              <a:rPr lang="zh-CN" altLang="en-US" sz="1200" dirty="0">
                <a:latin typeface="Century Schoolbook" charset="0"/>
                <a:ea typeface="黑体" charset="0"/>
                <a:cs typeface="黑体" charset="0"/>
              </a:rPr>
              <a:t>在当前速度配置处以固定的小时间间隔开一个速度窗口空间，</a:t>
            </a:r>
            <a:r>
              <a:rPr kumimoji="1" lang="zh-CN" altLang="en-US" sz="1200" dirty="0"/>
              <a:t>这个也有利于加快最优化选择</a:t>
            </a:r>
            <a:endParaRPr kumimoji="1"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pPr>
              <a:defRPr/>
            </a:pPr>
            <a:fld id="{F2368470-FDCF-344C-80B9-7B68A7BE843E}" type="slidenum">
              <a:rPr lang="zh-CN" altLang="en-US" smtClean="0"/>
              <a:pPr>
                <a:defRPr/>
              </a:pPr>
              <a:t>29</a:t>
            </a:fld>
            <a:endParaRPr lang="zh-CN" altLang="en-US"/>
          </a:p>
        </p:txBody>
      </p:sp>
    </p:spTree>
    <p:extLst>
      <p:ext uri="{BB962C8B-B14F-4D97-AF65-F5344CB8AC3E}">
        <p14:creationId xmlns:p14="http://schemas.microsoft.com/office/powerpoint/2010/main" val="4033789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dirty="0"/>
              <a:t>这个是对应的数学描述</a:t>
            </a: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pPr>
              <a:defRPr/>
            </a:pPr>
            <a:fld id="{F2368470-FDCF-344C-80B9-7B68A7BE843E}" type="slidenum">
              <a:rPr lang="zh-CN" altLang="en-US" smtClean="0"/>
              <a:pPr>
                <a:defRPr/>
              </a:pPr>
              <a:t>30</a:t>
            </a:fld>
            <a:endParaRPr lang="zh-CN" altLang="en-US"/>
          </a:p>
        </p:txBody>
      </p:sp>
    </p:spTree>
    <p:extLst>
      <p:ext uri="{BB962C8B-B14F-4D97-AF65-F5344CB8AC3E}">
        <p14:creationId xmlns:p14="http://schemas.microsoft.com/office/powerpoint/2010/main" val="611726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得到可行速度空间后，需要设计一定的规则进行各个速度配置的评估，来选择最优速度控制指令，这里给出了一个示例，包括三项，第一项</a:t>
            </a:r>
            <a:endParaRPr kumimoji="1" lang="zh-CN"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t>这三项是不同量纲，有的是方向，有的是距离，有的是速度，因此在合成评估时需要做归一化，变成无量纲和无取值范围差异的量，再用</a:t>
            </a:r>
            <a:r>
              <a:rPr lang="en-US" altLang="zh-CN" sz="1200" b="0" dirty="0"/>
              <a:t>alpha</a:t>
            </a:r>
            <a:r>
              <a:rPr lang="zh-CN" altLang="en-US" sz="1200" b="0" dirty="0"/>
              <a:t>， </a:t>
            </a:r>
            <a:r>
              <a:rPr lang="en-US" altLang="zh-CN" sz="1200" b="0" dirty="0"/>
              <a:t>beta</a:t>
            </a:r>
            <a:r>
              <a:rPr lang="zh-CN" altLang="en-US" sz="1200" b="0" dirty="0"/>
              <a:t>， </a:t>
            </a:r>
            <a:r>
              <a:rPr lang="en-US" altLang="zh-CN" sz="1200" b="0" dirty="0" err="1"/>
              <a:t>gama</a:t>
            </a:r>
            <a:r>
              <a:rPr lang="zh-CN" altLang="en-US" sz="1200" b="0" dirty="0"/>
              <a:t>进行权重的调整</a:t>
            </a:r>
            <a:endParaRPr kumimoji="1" lang="zh-CN"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8FEBF5CD-39C4-164D-9DED-4A19BB784A1D}" type="slidenum">
              <a:rPr lang="zh-CN" altLang="en-US" smtClean="0"/>
              <a:pPr>
                <a:defRPr/>
              </a:pPr>
              <a:t>32</a:t>
            </a:fld>
            <a:endParaRPr lang="zh-CN" altLang="en-US"/>
          </a:p>
        </p:txBody>
      </p:sp>
    </p:spTree>
    <p:extLst>
      <p:ext uri="{BB962C8B-B14F-4D97-AF65-F5344CB8AC3E}">
        <p14:creationId xmlns:p14="http://schemas.microsoft.com/office/powerpoint/2010/main" val="3288095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sz="1200" b="1" dirty="0">
                <a:latin typeface="SimHei" charset="-122"/>
                <a:ea typeface="SimHei" charset="-122"/>
                <a:cs typeface="SimHei" charset="-122"/>
              </a:rPr>
              <a:t>注意，这个旋转速度是电机转速乘以减速比后得到的轮子转速</a:t>
            </a:r>
          </a:p>
          <a:p>
            <a:endParaRPr kumimoji="1" lang="zh-CN" altLang="en-US" dirty="0"/>
          </a:p>
        </p:txBody>
      </p:sp>
      <p:sp>
        <p:nvSpPr>
          <p:cNvPr id="4" name="幻灯片编号占位符 3"/>
          <p:cNvSpPr>
            <a:spLocks noGrp="1"/>
          </p:cNvSpPr>
          <p:nvPr>
            <p:ph type="sldNum" sz="quarter" idx="10"/>
          </p:nvPr>
        </p:nvSpPr>
        <p:spPr/>
        <p:txBody>
          <a:bodyPr/>
          <a:lstStyle/>
          <a:p>
            <a:fld id="{44293559-E44C-744E-823B-127BE505257E}" type="slidenum">
              <a:rPr kumimoji="1" lang="zh-CN" altLang="en-US" smtClean="0"/>
              <a:t>34</a:t>
            </a:fld>
            <a:endParaRPr kumimoji="1" lang="zh-CN" altLang="en-US"/>
          </a:p>
        </p:txBody>
      </p:sp>
    </p:spTree>
    <p:extLst>
      <p:ext uri="{BB962C8B-B14F-4D97-AF65-F5344CB8AC3E}">
        <p14:creationId xmlns:p14="http://schemas.microsoft.com/office/powerpoint/2010/main" val="2303743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8850"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kumimoji="0" lang="zh-CN" altLang="en-US">
                <a:latin typeface="Calibri" charset="0"/>
                <a:ea typeface="宋体" charset="0"/>
              </a:rPr>
              <a:t>对于</a:t>
            </a:r>
            <a:r>
              <a:rPr kumimoji="0" lang="en-US" altLang="zh-CN">
                <a:latin typeface="Calibri" charset="0"/>
                <a:ea typeface="宋体" charset="0"/>
              </a:rPr>
              <a:t>XR</a:t>
            </a:r>
            <a:r>
              <a:rPr kumimoji="0" lang="zh-CN" altLang="en-US">
                <a:latin typeface="Calibri" charset="0"/>
                <a:ea typeface="宋体" charset="0"/>
              </a:rPr>
              <a:t>方向平移速度的作用，因为</a:t>
            </a:r>
            <a:r>
              <a:rPr kumimoji="0" lang="en-US" altLang="zh-CN">
                <a:latin typeface="Calibri" charset="0"/>
                <a:ea typeface="宋体" charset="0"/>
              </a:rPr>
              <a:t>P</a:t>
            </a:r>
            <a:r>
              <a:rPr kumimoji="0" lang="zh-CN" altLang="en-US">
                <a:latin typeface="Calibri" charset="0"/>
                <a:ea typeface="宋体" charset="0"/>
              </a:rPr>
              <a:t>点两轮中间，因此一个轮子旋转，</a:t>
            </a:r>
            <a:r>
              <a:rPr kumimoji="0" lang="en-US" altLang="zh-CN">
                <a:latin typeface="Calibri" charset="0"/>
                <a:ea typeface="宋体" charset="0"/>
              </a:rPr>
              <a:t>P</a:t>
            </a:r>
            <a:r>
              <a:rPr kumimoji="0" lang="zh-CN" altLang="en-US">
                <a:latin typeface="Calibri" charset="0"/>
                <a:ea typeface="宋体" charset="0"/>
              </a:rPr>
              <a:t>点瞬时以半速运动</a:t>
            </a:r>
          </a:p>
          <a:p>
            <a:pPr>
              <a:spcBef>
                <a:spcPct val="0"/>
              </a:spcBef>
            </a:pPr>
            <a:r>
              <a:rPr kumimoji="0" lang="zh-CN" altLang="en-US">
                <a:latin typeface="Calibri" charset="0"/>
                <a:ea typeface="宋体" charset="0"/>
              </a:rPr>
              <a:t>对于旋转分量作用，以左轮为中心时，所旋转右轮到左轮的距离为</a:t>
            </a:r>
            <a:r>
              <a:rPr kumimoji="0" lang="en-US" altLang="zh-CN">
                <a:latin typeface="Calibri" charset="0"/>
                <a:ea typeface="宋体" charset="0"/>
              </a:rPr>
              <a:t>2l</a:t>
            </a:r>
            <a:r>
              <a:rPr kumimoji="0" lang="zh-CN" altLang="en-US">
                <a:latin typeface="Calibri" charset="0"/>
                <a:ea typeface="宋体" charset="0"/>
              </a:rPr>
              <a:t>，轮子瞬时沿着半径为</a:t>
            </a:r>
            <a:r>
              <a:rPr kumimoji="0" lang="en-US" altLang="zh-CN">
                <a:latin typeface="Calibri" charset="0"/>
                <a:ea typeface="宋体" charset="0"/>
              </a:rPr>
              <a:t>2l</a:t>
            </a:r>
            <a:r>
              <a:rPr kumimoji="0" lang="zh-CN" altLang="en-US">
                <a:latin typeface="Calibri" charset="0"/>
                <a:ea typeface="宋体" charset="0"/>
              </a:rPr>
              <a:t>的圆弧运动</a:t>
            </a:r>
          </a:p>
        </p:txBody>
      </p:sp>
    </p:spTree>
    <p:extLst>
      <p:ext uri="{BB962C8B-B14F-4D97-AF65-F5344CB8AC3E}">
        <p14:creationId xmlns:p14="http://schemas.microsoft.com/office/powerpoint/2010/main" val="4107230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089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kumimoji="0" lang="zh-CN" altLang="en-US">
                <a:latin typeface="Calibri" charset="0"/>
                <a:ea typeface="宋体" charset="0"/>
              </a:rPr>
              <a:t>对于</a:t>
            </a:r>
            <a:r>
              <a:rPr kumimoji="0" lang="en-US" altLang="zh-CN">
                <a:latin typeface="Calibri" charset="0"/>
                <a:ea typeface="宋体" charset="0"/>
              </a:rPr>
              <a:t>XR</a:t>
            </a:r>
            <a:r>
              <a:rPr kumimoji="0" lang="zh-CN" altLang="en-US">
                <a:latin typeface="Calibri" charset="0"/>
                <a:ea typeface="宋体" charset="0"/>
              </a:rPr>
              <a:t>方向平移速度的作用，因为</a:t>
            </a:r>
            <a:r>
              <a:rPr kumimoji="0" lang="en-US" altLang="zh-CN">
                <a:latin typeface="Calibri" charset="0"/>
                <a:ea typeface="宋体" charset="0"/>
              </a:rPr>
              <a:t>P</a:t>
            </a:r>
            <a:r>
              <a:rPr kumimoji="0" lang="zh-CN" altLang="en-US">
                <a:latin typeface="Calibri" charset="0"/>
                <a:ea typeface="宋体" charset="0"/>
              </a:rPr>
              <a:t>点两轮中间，因此一个轮子旋转，</a:t>
            </a:r>
            <a:r>
              <a:rPr kumimoji="0" lang="en-US" altLang="zh-CN">
                <a:latin typeface="Calibri" charset="0"/>
                <a:ea typeface="宋体" charset="0"/>
              </a:rPr>
              <a:t>P</a:t>
            </a:r>
            <a:r>
              <a:rPr kumimoji="0" lang="zh-CN" altLang="en-US">
                <a:latin typeface="Calibri" charset="0"/>
                <a:ea typeface="宋体" charset="0"/>
              </a:rPr>
              <a:t>点瞬时以半速运动</a:t>
            </a:r>
          </a:p>
          <a:p>
            <a:pPr>
              <a:spcBef>
                <a:spcPct val="0"/>
              </a:spcBef>
            </a:pPr>
            <a:r>
              <a:rPr kumimoji="0" lang="zh-CN" altLang="en-US">
                <a:latin typeface="Calibri" charset="0"/>
                <a:ea typeface="宋体" charset="0"/>
              </a:rPr>
              <a:t>对于旋转分量作用，以左轮为中心时，所旋转右轮到左轮的距离为</a:t>
            </a:r>
            <a:r>
              <a:rPr kumimoji="0" lang="en-US" altLang="zh-CN">
                <a:latin typeface="Calibri" charset="0"/>
                <a:ea typeface="宋体" charset="0"/>
              </a:rPr>
              <a:t>2l</a:t>
            </a:r>
            <a:r>
              <a:rPr kumimoji="0" lang="zh-CN" altLang="en-US">
                <a:latin typeface="Calibri" charset="0"/>
                <a:ea typeface="宋体" charset="0"/>
              </a:rPr>
              <a:t>，轮子瞬时沿着半径为</a:t>
            </a:r>
            <a:r>
              <a:rPr kumimoji="0" lang="en-US" altLang="zh-CN">
                <a:latin typeface="Calibri" charset="0"/>
                <a:ea typeface="宋体" charset="0"/>
              </a:rPr>
              <a:t>2l</a:t>
            </a:r>
            <a:r>
              <a:rPr kumimoji="0" lang="zh-CN" altLang="en-US">
                <a:latin typeface="Calibri" charset="0"/>
                <a:ea typeface="宋体" charset="0"/>
              </a:rPr>
              <a:t>的圆弧运动</a:t>
            </a:r>
          </a:p>
        </p:txBody>
      </p:sp>
    </p:spTree>
    <p:extLst>
      <p:ext uri="{BB962C8B-B14F-4D97-AF65-F5344CB8AC3E}">
        <p14:creationId xmlns:p14="http://schemas.microsoft.com/office/powerpoint/2010/main" val="3534808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2946" name="Rectangle 3"/>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kumimoji="0" lang="zh-CN" altLang="en-US">
              <a:latin typeface="Calibri" charset="0"/>
              <a:ea typeface="宋体" charset="0"/>
            </a:endParaRPr>
          </a:p>
        </p:txBody>
      </p:sp>
    </p:spTree>
    <p:extLst>
      <p:ext uri="{BB962C8B-B14F-4D97-AF65-F5344CB8AC3E}">
        <p14:creationId xmlns:p14="http://schemas.microsoft.com/office/powerpoint/2010/main" val="142266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导航规划在机器人自主移动架构中对应于这一部分，</a:t>
            </a:r>
          </a:p>
        </p:txBody>
      </p:sp>
      <p:sp>
        <p:nvSpPr>
          <p:cNvPr id="4" name="幻灯片编号占位符 3"/>
          <p:cNvSpPr>
            <a:spLocks noGrp="1"/>
          </p:cNvSpPr>
          <p:nvPr>
            <p:ph type="sldNum" sz="quarter" idx="10"/>
          </p:nvPr>
        </p:nvSpPr>
        <p:spPr/>
        <p:txBody>
          <a:bodyPr/>
          <a:lstStyle/>
          <a:p>
            <a:pPr>
              <a:defRPr/>
            </a:pPr>
            <a:fld id="{8FEBF5CD-39C4-164D-9DED-4A19BB784A1D}" type="slidenum">
              <a:rPr lang="zh-CN" altLang="en-US" smtClean="0"/>
              <a:pPr>
                <a:defRPr/>
              </a:pPr>
              <a:t>3</a:t>
            </a:fld>
            <a:endParaRPr lang="zh-CN" altLang="en-US"/>
          </a:p>
        </p:txBody>
      </p:sp>
    </p:spTree>
    <p:extLst>
      <p:ext uri="{BB962C8B-B14F-4D97-AF65-F5344CB8AC3E}">
        <p14:creationId xmlns:p14="http://schemas.microsoft.com/office/powerpoint/2010/main" val="137448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eaLnBrk="1" hangingPunct="1">
              <a:spcBef>
                <a:spcPct val="0"/>
              </a:spcBef>
            </a:pPr>
            <a:r>
              <a:rPr kumimoji="0" lang="zh-CN" altLang="en-US" dirty="0">
                <a:latin typeface="Calibri" charset="0"/>
                <a:ea typeface="宋体" charset="0"/>
              </a:rPr>
              <a:t>路径规划：面向长期目标的战略方法</a:t>
            </a:r>
            <a:endParaRPr kumimoji="0" lang="en-US" altLang="zh-CN" dirty="0">
              <a:latin typeface="Calibri" charset="0"/>
              <a:ea typeface="宋体" charset="0"/>
            </a:endParaRPr>
          </a:p>
          <a:p>
            <a:pPr eaLnBrk="1" hangingPunct="1">
              <a:spcBef>
                <a:spcPct val="0"/>
              </a:spcBef>
            </a:pPr>
            <a:r>
              <a:rPr kumimoji="0" lang="zh-CN" altLang="en-US" dirty="0">
                <a:latin typeface="Calibri" charset="0"/>
                <a:ea typeface="宋体" charset="0"/>
              </a:rPr>
              <a:t>避障： 面向当前问题的战术战术方法</a:t>
            </a:r>
            <a:endParaRPr kumimoji="0" lang="en-US" altLang="zh-CN" dirty="0">
              <a:latin typeface="Calibri" charset="0"/>
              <a:ea typeface="宋体" charset="0"/>
            </a:endParaRPr>
          </a:p>
          <a:p>
            <a:pPr eaLnBrk="1" hangingPunct="1">
              <a:spcBef>
                <a:spcPct val="0"/>
              </a:spcBef>
            </a:pPr>
            <a:r>
              <a:rPr kumimoji="0" lang="zh-CN" altLang="en-US" dirty="0">
                <a:solidFill>
                  <a:srgbClr val="C00000"/>
                </a:solidFill>
                <a:latin typeface="微软雅黑" charset="0"/>
                <a:ea typeface="微软雅黑" charset="0"/>
                <a:cs typeface="微软雅黑" charset="0"/>
              </a:rPr>
              <a:t>工作空间</a:t>
            </a:r>
            <a:r>
              <a:rPr kumimoji="0" lang="zh-CN" altLang="en-US" dirty="0">
                <a:latin typeface="Calibri" charset="0"/>
                <a:ea typeface="宋体" charset="0"/>
              </a:rPr>
              <a:t>：对于移动机器人来讲是机器人在环境中可到达的可能姿态的范围</a:t>
            </a:r>
            <a:endParaRPr kumimoji="0" lang="zh-CN" altLang="zh-CN" dirty="0">
              <a:latin typeface="Calibri" charset="0"/>
              <a:ea typeface="宋体" charset="0"/>
            </a:endParaRPr>
          </a:p>
          <a:p>
            <a:pPr eaLnBrk="1" hangingPunct="1">
              <a:spcBef>
                <a:spcPct val="0"/>
              </a:spcBef>
            </a:pPr>
            <a:r>
              <a:rPr kumimoji="0" lang="zh-CN" altLang="en-US" dirty="0">
                <a:latin typeface="Calibri" charset="0"/>
                <a:ea typeface="宋体" charset="0"/>
              </a:rPr>
              <a:t>工作空间：对于机械臂来讲是末端在环境中可到达的可能姿态范围</a:t>
            </a:r>
            <a:endParaRPr kumimoji="0" lang="en-US" altLang="zh-CN" dirty="0">
              <a:latin typeface="Calibri" charset="0"/>
              <a:ea typeface="宋体" charset="0"/>
            </a:endParaRPr>
          </a:p>
          <a:p>
            <a:pPr eaLnBrk="1" hangingPunct="1">
              <a:spcBef>
                <a:spcPct val="0"/>
              </a:spcBef>
            </a:pPr>
            <a:r>
              <a:rPr kumimoji="0" lang="zh-CN" altLang="en-US" dirty="0">
                <a:latin typeface="Calibri" charset="0"/>
                <a:ea typeface="宋体" charset="0"/>
              </a:rPr>
              <a:t>路径不包含时间轴，而轨迹则包含时间轴</a:t>
            </a:r>
          </a:p>
          <a:p>
            <a:endParaRPr kumimoji="1" lang="zh-CN" altLang="en-US" dirty="0"/>
          </a:p>
        </p:txBody>
      </p:sp>
      <p:sp>
        <p:nvSpPr>
          <p:cNvPr id="4" name="幻灯片编号占位符 3"/>
          <p:cNvSpPr>
            <a:spLocks noGrp="1"/>
          </p:cNvSpPr>
          <p:nvPr>
            <p:ph type="sldNum" sz="quarter" idx="10"/>
          </p:nvPr>
        </p:nvSpPr>
        <p:spPr/>
        <p:txBody>
          <a:bodyPr/>
          <a:lstStyle/>
          <a:p>
            <a:pPr>
              <a:defRPr/>
            </a:pPr>
            <a:fld id="{8FEBF5CD-39C4-164D-9DED-4A19BB784A1D}" type="slidenum">
              <a:rPr lang="zh-CN" altLang="en-US" smtClean="0"/>
              <a:pPr>
                <a:defRPr/>
              </a:pPr>
              <a:t>7</a:t>
            </a:fld>
            <a:endParaRPr lang="zh-CN" altLang="en-US"/>
          </a:p>
        </p:txBody>
      </p:sp>
    </p:spTree>
    <p:extLst>
      <p:ext uri="{BB962C8B-B14F-4D97-AF65-F5344CB8AC3E}">
        <p14:creationId xmlns:p14="http://schemas.microsoft.com/office/powerpoint/2010/main" val="3917143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nSpc>
                <a:spcPct val="125000"/>
              </a:lnSpc>
            </a:pPr>
            <a:r>
              <a:rPr lang="zh-CN" altLang="en-US" sz="1200" dirty="0"/>
              <a:t>得到的构形空间可以分为障碍物空间和自由空间</a:t>
            </a:r>
            <a:endParaRPr lang="en-US" altLang="zh-CN" sz="1200" dirty="0"/>
          </a:p>
          <a:p>
            <a:pPr>
              <a:lnSpc>
                <a:spcPct val="125000"/>
              </a:lnSpc>
            </a:pPr>
            <a:r>
              <a:rPr lang="zh-CN" altLang="en-US" sz="1200" dirty="0"/>
              <a:t>障碍物空间是机器人不可行的构形集合，在这个空间中，机器人会与障碍物发生碰撞</a:t>
            </a:r>
            <a:endParaRPr lang="en-US" altLang="zh-CN" sz="1200" dirty="0"/>
          </a:p>
          <a:p>
            <a:pPr>
              <a:lnSpc>
                <a:spcPct val="125000"/>
              </a:lnSpc>
            </a:pPr>
            <a:r>
              <a:rPr kumimoji="1" lang="zh-CN" altLang="en-US" sz="1200" dirty="0"/>
              <a:t>自由空间是机器人可行的构形集合，在这个空间中的移动可以确保安全无碰</a:t>
            </a:r>
            <a:endParaRPr kumimoji="1" lang="en-US" altLang="zh-CN" sz="1200" dirty="0"/>
          </a:p>
          <a:p>
            <a:pPr>
              <a:lnSpc>
                <a:spcPct val="125000"/>
              </a:lnSpc>
            </a:pPr>
            <a:r>
              <a:rPr kumimoji="1" lang="zh-CN" altLang="en-US" sz="1200" dirty="0">
                <a:latin typeface="黑体" charset="0"/>
                <a:ea typeface="黑体" charset="0"/>
                <a:cs typeface="黑体" charset="0"/>
              </a:rPr>
              <a:t>因此路径规划被定义为</a:t>
            </a:r>
            <a:r>
              <a:rPr lang="zh-CN" altLang="en-US" sz="1200" dirty="0">
                <a:latin typeface="黑体" charset="0"/>
                <a:ea typeface="黑体" charset="0"/>
                <a:cs typeface="黑体" charset="0"/>
              </a:rPr>
              <a:t>在</a:t>
            </a:r>
            <a:r>
              <a:rPr lang="zh-CN" altLang="en-US" sz="1200" dirty="0">
                <a:solidFill>
                  <a:srgbClr val="FF0000"/>
                </a:solidFill>
                <a:latin typeface="黑体" charset="0"/>
                <a:ea typeface="黑体" charset="0"/>
                <a:cs typeface="黑体" charset="0"/>
              </a:rPr>
              <a:t>自由构形空间</a:t>
            </a:r>
            <a:r>
              <a:rPr lang="zh-CN" altLang="en-US" sz="1200" dirty="0">
                <a:latin typeface="黑体" charset="0"/>
                <a:ea typeface="黑体" charset="0"/>
                <a:cs typeface="黑体" charset="0"/>
              </a:rPr>
              <a:t>中为机器人寻找一条路径，使其从初始位置运行到目标位置</a:t>
            </a:r>
          </a:p>
          <a:p>
            <a:endParaRPr kumimoji="1" lang="zh-CN" altLang="en-US" dirty="0"/>
          </a:p>
        </p:txBody>
      </p:sp>
      <p:sp>
        <p:nvSpPr>
          <p:cNvPr id="4" name="幻灯片编号占位符 3"/>
          <p:cNvSpPr>
            <a:spLocks noGrp="1"/>
          </p:cNvSpPr>
          <p:nvPr>
            <p:ph type="sldNum" sz="quarter" idx="10"/>
          </p:nvPr>
        </p:nvSpPr>
        <p:spPr/>
        <p:txBody>
          <a:bodyPr/>
          <a:lstStyle/>
          <a:p>
            <a:pPr>
              <a:defRPr/>
            </a:pPr>
            <a:fld id="{8FEBF5CD-39C4-164D-9DED-4A19BB784A1D}" type="slidenum">
              <a:rPr lang="zh-CN" altLang="en-US" smtClean="0"/>
              <a:pPr>
                <a:defRPr/>
              </a:pPr>
              <a:t>9</a:t>
            </a:fld>
            <a:endParaRPr lang="zh-CN" altLang="en-US"/>
          </a:p>
        </p:txBody>
      </p:sp>
    </p:spTree>
    <p:extLst>
      <p:ext uri="{BB962C8B-B14F-4D97-AF65-F5344CB8AC3E}">
        <p14:creationId xmlns:p14="http://schemas.microsoft.com/office/powerpoint/2010/main" val="1965208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6498"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latin typeface="Calibri" charset="0"/>
                <a:ea typeface="宋体" charset="0"/>
              </a:rPr>
              <a:t>快速扩张随机树</a:t>
            </a:r>
            <a:endParaRPr lang="en-US" altLang="zh-CN" dirty="0">
              <a:latin typeface="Calibri" charset="0"/>
              <a:ea typeface="宋体" charset="0"/>
            </a:endParaRPr>
          </a:p>
          <a:p>
            <a:r>
              <a:rPr kumimoji="1" lang="en-US" altLang="zh-CN" sz="1200" kern="1200" dirty="0">
                <a:solidFill>
                  <a:schemeClr val="tx1"/>
                </a:solidFill>
                <a:effectLst/>
                <a:latin typeface="+mn-lt"/>
                <a:ea typeface="+mn-ea"/>
                <a:cs typeface="宋体" charset="0"/>
              </a:rPr>
              <a:t>RRT</a:t>
            </a:r>
            <a:r>
              <a:rPr kumimoji="1" lang="zh-CN" altLang="zh-CN" sz="1200" kern="1200" dirty="0">
                <a:solidFill>
                  <a:schemeClr val="tx1"/>
                </a:solidFill>
                <a:effectLst/>
                <a:latin typeface="+mn-lt"/>
                <a:ea typeface="+mn-ea"/>
                <a:cs typeface="宋体" charset="0"/>
              </a:rPr>
              <a:t>算法于</a:t>
            </a:r>
            <a:r>
              <a:rPr kumimoji="1" lang="en-US" altLang="zh-CN" sz="1200" kern="1200" dirty="0">
                <a:solidFill>
                  <a:schemeClr val="tx1"/>
                </a:solidFill>
                <a:effectLst/>
                <a:latin typeface="+mn-lt"/>
                <a:ea typeface="+mn-ea"/>
                <a:cs typeface="宋体" charset="0"/>
              </a:rPr>
              <a:t>1998</a:t>
            </a:r>
            <a:r>
              <a:rPr kumimoji="1" lang="zh-CN" altLang="zh-CN" sz="1200" kern="1200" dirty="0">
                <a:solidFill>
                  <a:schemeClr val="tx1"/>
                </a:solidFill>
                <a:effectLst/>
                <a:latin typeface="+mn-lt"/>
                <a:ea typeface="+mn-ea"/>
                <a:cs typeface="宋体" charset="0"/>
              </a:rPr>
              <a:t>年由美国爱荷华州立大学</a:t>
            </a:r>
            <a:r>
              <a:rPr kumimoji="1" lang="en-US" altLang="zh-CN" sz="1200" kern="1200" dirty="0">
                <a:solidFill>
                  <a:schemeClr val="tx1"/>
                </a:solidFill>
                <a:effectLst/>
                <a:latin typeface="+mn-lt"/>
                <a:ea typeface="+mn-ea"/>
                <a:cs typeface="宋体" charset="0"/>
              </a:rPr>
              <a:t>Steven </a:t>
            </a:r>
            <a:r>
              <a:rPr kumimoji="1" lang="en-US" altLang="zh-CN" sz="1200" kern="1200" dirty="0" err="1">
                <a:solidFill>
                  <a:schemeClr val="tx1"/>
                </a:solidFill>
                <a:effectLst/>
                <a:latin typeface="+mn-lt"/>
                <a:ea typeface="+mn-ea"/>
                <a:cs typeface="宋体" charset="0"/>
              </a:rPr>
              <a:t>M.Lavalle</a:t>
            </a:r>
            <a:r>
              <a:rPr kumimoji="1" lang="zh-CN" altLang="zh-CN" sz="1200" kern="1200" dirty="0">
                <a:solidFill>
                  <a:schemeClr val="tx1"/>
                </a:solidFill>
                <a:effectLst/>
                <a:latin typeface="+mn-lt"/>
                <a:ea typeface="+mn-ea"/>
                <a:cs typeface="宋体" charset="0"/>
              </a:rPr>
              <a:t>教授提出，其初衷是在路径规划时考虑机器人的运动学模型和控制，从而具有更好的通用性，可以方便地扩展应用于具有非完整约束、运动学约束和动力学约束的机器人上。</a:t>
            </a:r>
            <a:r>
              <a:rPr lang="zh-CN" altLang="zh-CN" dirty="0">
                <a:effectLst/>
              </a:rPr>
              <a:t> </a:t>
            </a:r>
            <a:endParaRPr lang="zh-CN" altLang="en-US" dirty="0">
              <a:latin typeface="Calibri" charset="0"/>
              <a:ea typeface="宋体" charset="0"/>
            </a:endParaRPr>
          </a:p>
        </p:txBody>
      </p:sp>
      <p:sp>
        <p:nvSpPr>
          <p:cNvPr id="106499"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fld id="{4C6E1981-8B0F-7142-8C19-0CB92D116F93}" type="slidenum">
              <a:rPr kumimoji="0" lang="zh-CN" altLang="en-US" sz="1200">
                <a:latin typeface="Calibri" charset="0"/>
              </a:rPr>
              <a:pPr/>
              <a:t>11</a:t>
            </a:fld>
            <a:endParaRPr kumimoji="0" lang="zh-CN" altLang="en-US" sz="1200">
              <a:latin typeface="Calibri" charset="0"/>
            </a:endParaRPr>
          </a:p>
        </p:txBody>
      </p:sp>
    </p:spTree>
    <p:extLst>
      <p:ext uri="{BB962C8B-B14F-4D97-AF65-F5344CB8AC3E}">
        <p14:creationId xmlns:p14="http://schemas.microsoft.com/office/powerpoint/2010/main" val="383533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6498"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latin typeface="Calibri" charset="0"/>
                <a:ea typeface="宋体" charset="0"/>
              </a:rPr>
              <a:t>快速扩张随机树</a:t>
            </a:r>
            <a:endParaRPr lang="en-US" altLang="zh-CN" dirty="0">
              <a:latin typeface="Calibri" charset="0"/>
              <a:ea typeface="宋体" charset="0"/>
            </a:endParaRPr>
          </a:p>
          <a:p>
            <a:r>
              <a:rPr kumimoji="1" lang="en-US" altLang="zh-CN" sz="1200" kern="1200" dirty="0">
                <a:solidFill>
                  <a:schemeClr val="tx1"/>
                </a:solidFill>
                <a:effectLst/>
                <a:latin typeface="+mn-lt"/>
                <a:ea typeface="+mn-ea"/>
                <a:cs typeface="宋体" charset="0"/>
              </a:rPr>
              <a:t>RRT</a:t>
            </a:r>
            <a:r>
              <a:rPr kumimoji="1" lang="zh-CN" altLang="zh-CN" sz="1200" kern="1200" dirty="0">
                <a:solidFill>
                  <a:schemeClr val="tx1"/>
                </a:solidFill>
                <a:effectLst/>
                <a:latin typeface="+mn-lt"/>
                <a:ea typeface="+mn-ea"/>
                <a:cs typeface="宋体" charset="0"/>
              </a:rPr>
              <a:t>算法于</a:t>
            </a:r>
            <a:r>
              <a:rPr kumimoji="1" lang="en-US" altLang="zh-CN" sz="1200" kern="1200" dirty="0">
                <a:solidFill>
                  <a:schemeClr val="tx1"/>
                </a:solidFill>
                <a:effectLst/>
                <a:latin typeface="+mn-lt"/>
                <a:ea typeface="+mn-ea"/>
                <a:cs typeface="宋体" charset="0"/>
              </a:rPr>
              <a:t>1998</a:t>
            </a:r>
            <a:r>
              <a:rPr kumimoji="1" lang="zh-CN" altLang="zh-CN" sz="1200" kern="1200" dirty="0">
                <a:solidFill>
                  <a:schemeClr val="tx1"/>
                </a:solidFill>
                <a:effectLst/>
                <a:latin typeface="+mn-lt"/>
                <a:ea typeface="+mn-ea"/>
                <a:cs typeface="宋体" charset="0"/>
              </a:rPr>
              <a:t>年由美国爱荷华州立大学</a:t>
            </a:r>
            <a:r>
              <a:rPr kumimoji="1" lang="en-US" altLang="zh-CN" sz="1200" kern="1200" dirty="0">
                <a:solidFill>
                  <a:schemeClr val="tx1"/>
                </a:solidFill>
                <a:effectLst/>
                <a:latin typeface="+mn-lt"/>
                <a:ea typeface="+mn-ea"/>
                <a:cs typeface="宋体" charset="0"/>
              </a:rPr>
              <a:t>Steven </a:t>
            </a:r>
            <a:r>
              <a:rPr kumimoji="1" lang="en-US" altLang="zh-CN" sz="1200" kern="1200" dirty="0" err="1">
                <a:solidFill>
                  <a:schemeClr val="tx1"/>
                </a:solidFill>
                <a:effectLst/>
                <a:latin typeface="+mn-lt"/>
                <a:ea typeface="+mn-ea"/>
                <a:cs typeface="宋体" charset="0"/>
              </a:rPr>
              <a:t>M.Lavalle</a:t>
            </a:r>
            <a:r>
              <a:rPr kumimoji="1" lang="zh-CN" altLang="zh-CN" sz="1200" kern="1200" dirty="0">
                <a:solidFill>
                  <a:schemeClr val="tx1"/>
                </a:solidFill>
                <a:effectLst/>
                <a:latin typeface="+mn-lt"/>
                <a:ea typeface="+mn-ea"/>
                <a:cs typeface="宋体" charset="0"/>
              </a:rPr>
              <a:t>教授提出，其初衷是在路径规划时考虑机器人的运动学模型和控制，从而具有更好的通用性，可以方便地扩展应用于具有非完整约束、运动学约束和动力学约束的机器人上。</a:t>
            </a:r>
            <a:r>
              <a:rPr lang="zh-CN" altLang="zh-CN" dirty="0">
                <a:effectLst/>
              </a:rPr>
              <a:t> </a:t>
            </a:r>
            <a:endParaRPr lang="zh-CN" altLang="en-US" dirty="0">
              <a:latin typeface="Calibri" charset="0"/>
              <a:ea typeface="宋体" charset="0"/>
            </a:endParaRPr>
          </a:p>
        </p:txBody>
      </p:sp>
      <p:sp>
        <p:nvSpPr>
          <p:cNvPr id="106499"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fld id="{4C6E1981-8B0F-7142-8C19-0CB92D116F93}" type="slidenum">
              <a:rPr kumimoji="0" lang="zh-CN" altLang="en-US" sz="1200">
                <a:latin typeface="Calibri" charset="0"/>
              </a:rPr>
              <a:pPr/>
              <a:t>12</a:t>
            </a:fld>
            <a:endParaRPr kumimoji="0" lang="zh-CN" altLang="en-US" sz="12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6498"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latin typeface="Calibri" charset="0"/>
                <a:ea typeface="宋体" charset="0"/>
              </a:rPr>
              <a:t>快速扩张随机树</a:t>
            </a:r>
            <a:endParaRPr lang="en-US" altLang="zh-CN" dirty="0">
              <a:latin typeface="Calibri" charset="0"/>
              <a:ea typeface="宋体" charset="0"/>
            </a:endParaRPr>
          </a:p>
          <a:p>
            <a:r>
              <a:rPr kumimoji="1" lang="en-US" altLang="zh-CN" sz="1200" kern="1200" dirty="0">
                <a:solidFill>
                  <a:schemeClr val="tx1"/>
                </a:solidFill>
                <a:effectLst/>
                <a:latin typeface="+mn-lt"/>
                <a:ea typeface="+mn-ea"/>
                <a:cs typeface="宋体" charset="0"/>
              </a:rPr>
              <a:t>RRT</a:t>
            </a:r>
            <a:r>
              <a:rPr kumimoji="1" lang="zh-CN" altLang="zh-CN" sz="1200" kern="1200" dirty="0">
                <a:solidFill>
                  <a:schemeClr val="tx1"/>
                </a:solidFill>
                <a:effectLst/>
                <a:latin typeface="+mn-lt"/>
                <a:ea typeface="+mn-ea"/>
                <a:cs typeface="宋体" charset="0"/>
              </a:rPr>
              <a:t>算法于</a:t>
            </a:r>
            <a:r>
              <a:rPr kumimoji="1" lang="en-US" altLang="zh-CN" sz="1200" kern="1200" dirty="0">
                <a:solidFill>
                  <a:schemeClr val="tx1"/>
                </a:solidFill>
                <a:effectLst/>
                <a:latin typeface="+mn-lt"/>
                <a:ea typeface="+mn-ea"/>
                <a:cs typeface="宋体" charset="0"/>
              </a:rPr>
              <a:t>1998</a:t>
            </a:r>
            <a:r>
              <a:rPr kumimoji="1" lang="zh-CN" altLang="zh-CN" sz="1200" kern="1200" dirty="0">
                <a:solidFill>
                  <a:schemeClr val="tx1"/>
                </a:solidFill>
                <a:effectLst/>
                <a:latin typeface="+mn-lt"/>
                <a:ea typeface="+mn-ea"/>
                <a:cs typeface="宋体" charset="0"/>
              </a:rPr>
              <a:t>年由美国爱荷华州立大学</a:t>
            </a:r>
            <a:r>
              <a:rPr kumimoji="1" lang="en-US" altLang="zh-CN" sz="1200" kern="1200" dirty="0">
                <a:solidFill>
                  <a:schemeClr val="tx1"/>
                </a:solidFill>
                <a:effectLst/>
                <a:latin typeface="+mn-lt"/>
                <a:ea typeface="+mn-ea"/>
                <a:cs typeface="宋体" charset="0"/>
              </a:rPr>
              <a:t>Steven </a:t>
            </a:r>
            <a:r>
              <a:rPr kumimoji="1" lang="en-US" altLang="zh-CN" sz="1200" kern="1200" dirty="0" err="1">
                <a:solidFill>
                  <a:schemeClr val="tx1"/>
                </a:solidFill>
                <a:effectLst/>
                <a:latin typeface="+mn-lt"/>
                <a:ea typeface="+mn-ea"/>
                <a:cs typeface="宋体" charset="0"/>
              </a:rPr>
              <a:t>M.Lavalle</a:t>
            </a:r>
            <a:r>
              <a:rPr kumimoji="1" lang="zh-CN" altLang="zh-CN" sz="1200" kern="1200" dirty="0">
                <a:solidFill>
                  <a:schemeClr val="tx1"/>
                </a:solidFill>
                <a:effectLst/>
                <a:latin typeface="+mn-lt"/>
                <a:ea typeface="+mn-ea"/>
                <a:cs typeface="宋体" charset="0"/>
              </a:rPr>
              <a:t>教授提出，其初衷是在路径规划时考虑机器人的运动学模型和控制，从而具有更好的通用性，可以方便地扩展应用于具有非完整约束、运动学约束和动力学约束的机器人上。</a:t>
            </a:r>
            <a:r>
              <a:rPr lang="zh-CN" altLang="zh-CN" dirty="0">
                <a:effectLst/>
              </a:rPr>
              <a:t> </a:t>
            </a:r>
            <a:endParaRPr lang="zh-CN" altLang="en-US" dirty="0">
              <a:latin typeface="Calibri" charset="0"/>
              <a:ea typeface="宋体" charset="0"/>
            </a:endParaRPr>
          </a:p>
        </p:txBody>
      </p:sp>
      <p:sp>
        <p:nvSpPr>
          <p:cNvPr id="106499"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fld id="{4C6E1981-8B0F-7142-8C19-0CB92D116F93}" type="slidenum">
              <a:rPr kumimoji="0" lang="zh-CN" altLang="en-US" sz="1200">
                <a:latin typeface="Calibri" charset="0"/>
              </a:rPr>
              <a:pPr/>
              <a:t>13</a:t>
            </a:fld>
            <a:endParaRPr kumimoji="0" lang="zh-CN" altLang="en-US" sz="1200">
              <a:latin typeface="Calibri" charset="0"/>
            </a:endParaRPr>
          </a:p>
        </p:txBody>
      </p:sp>
    </p:spTree>
    <p:extLst>
      <p:ext uri="{BB962C8B-B14F-4D97-AF65-F5344CB8AC3E}">
        <p14:creationId xmlns:p14="http://schemas.microsoft.com/office/powerpoint/2010/main" val="1663731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06498"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latin typeface="Calibri" charset="0"/>
                <a:ea typeface="宋体" charset="0"/>
              </a:rPr>
              <a:t>快速扩张随机树</a:t>
            </a:r>
            <a:endParaRPr lang="en-US" altLang="zh-CN" dirty="0">
              <a:latin typeface="Calibri" charset="0"/>
              <a:ea typeface="宋体" charset="0"/>
            </a:endParaRPr>
          </a:p>
          <a:p>
            <a:r>
              <a:rPr kumimoji="1" lang="en-US" altLang="zh-CN" sz="1200" kern="1200" dirty="0">
                <a:solidFill>
                  <a:schemeClr val="tx1"/>
                </a:solidFill>
                <a:effectLst/>
                <a:latin typeface="+mn-lt"/>
                <a:ea typeface="+mn-ea"/>
                <a:cs typeface="宋体" charset="0"/>
              </a:rPr>
              <a:t>RRT</a:t>
            </a:r>
            <a:r>
              <a:rPr kumimoji="1" lang="zh-CN" altLang="zh-CN" sz="1200" kern="1200" dirty="0">
                <a:solidFill>
                  <a:schemeClr val="tx1"/>
                </a:solidFill>
                <a:effectLst/>
                <a:latin typeface="+mn-lt"/>
                <a:ea typeface="+mn-ea"/>
                <a:cs typeface="宋体" charset="0"/>
              </a:rPr>
              <a:t>算法于</a:t>
            </a:r>
            <a:r>
              <a:rPr kumimoji="1" lang="en-US" altLang="zh-CN" sz="1200" kern="1200" dirty="0">
                <a:solidFill>
                  <a:schemeClr val="tx1"/>
                </a:solidFill>
                <a:effectLst/>
                <a:latin typeface="+mn-lt"/>
                <a:ea typeface="+mn-ea"/>
                <a:cs typeface="宋体" charset="0"/>
              </a:rPr>
              <a:t>1998</a:t>
            </a:r>
            <a:r>
              <a:rPr kumimoji="1" lang="zh-CN" altLang="zh-CN" sz="1200" kern="1200" dirty="0">
                <a:solidFill>
                  <a:schemeClr val="tx1"/>
                </a:solidFill>
                <a:effectLst/>
                <a:latin typeface="+mn-lt"/>
                <a:ea typeface="+mn-ea"/>
                <a:cs typeface="宋体" charset="0"/>
              </a:rPr>
              <a:t>年由美国爱荷华州立大学</a:t>
            </a:r>
            <a:r>
              <a:rPr kumimoji="1" lang="en-US" altLang="zh-CN" sz="1200" kern="1200" dirty="0">
                <a:solidFill>
                  <a:schemeClr val="tx1"/>
                </a:solidFill>
                <a:effectLst/>
                <a:latin typeface="+mn-lt"/>
                <a:ea typeface="+mn-ea"/>
                <a:cs typeface="宋体" charset="0"/>
              </a:rPr>
              <a:t>Steven </a:t>
            </a:r>
            <a:r>
              <a:rPr kumimoji="1" lang="en-US" altLang="zh-CN" sz="1200" kern="1200" dirty="0" err="1">
                <a:solidFill>
                  <a:schemeClr val="tx1"/>
                </a:solidFill>
                <a:effectLst/>
                <a:latin typeface="+mn-lt"/>
                <a:ea typeface="+mn-ea"/>
                <a:cs typeface="宋体" charset="0"/>
              </a:rPr>
              <a:t>M.Lavalle</a:t>
            </a:r>
            <a:r>
              <a:rPr kumimoji="1" lang="zh-CN" altLang="zh-CN" sz="1200" kern="1200" dirty="0">
                <a:solidFill>
                  <a:schemeClr val="tx1"/>
                </a:solidFill>
                <a:effectLst/>
                <a:latin typeface="+mn-lt"/>
                <a:ea typeface="+mn-ea"/>
                <a:cs typeface="宋体" charset="0"/>
              </a:rPr>
              <a:t>教授提出，其初衷是在路径规划时考虑机器人的运动学模型和控制，从而具有更好的通用性，可以方便地扩展应用于具有非完整约束、运动学约束和动力学约束的机器人上。</a:t>
            </a:r>
            <a:r>
              <a:rPr lang="zh-CN" altLang="zh-CN" dirty="0">
                <a:effectLst/>
              </a:rPr>
              <a:t> </a:t>
            </a:r>
            <a:endParaRPr lang="zh-CN" altLang="en-US" dirty="0">
              <a:latin typeface="Calibri" charset="0"/>
              <a:ea typeface="宋体" charset="0"/>
            </a:endParaRPr>
          </a:p>
        </p:txBody>
      </p:sp>
      <p:sp>
        <p:nvSpPr>
          <p:cNvPr id="106499"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fld id="{4C6E1981-8B0F-7142-8C19-0CB92D116F93}" type="slidenum">
              <a:rPr kumimoji="0" lang="zh-CN" altLang="en-US" sz="1200">
                <a:latin typeface="Calibri" charset="0"/>
              </a:rPr>
              <a:pPr/>
              <a:t>14</a:t>
            </a:fld>
            <a:endParaRPr kumimoji="0" lang="zh-CN" altLang="en-US" sz="1200">
              <a:latin typeface="Calibri" charset="0"/>
            </a:endParaRPr>
          </a:p>
        </p:txBody>
      </p:sp>
    </p:spTree>
    <p:extLst>
      <p:ext uri="{BB962C8B-B14F-4D97-AF65-F5344CB8AC3E}">
        <p14:creationId xmlns:p14="http://schemas.microsoft.com/office/powerpoint/2010/main" val="994174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矩形 3"/>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5" name="矩形 4"/>
          <p:cNvSpPr/>
          <p:nvPr/>
        </p:nvSpPr>
        <p:spPr bwMode="auto">
          <a:xfrm>
            <a:off x="276226" y="0"/>
            <a:ext cx="104775"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6" name="矩形 5"/>
          <p:cNvSpPr/>
          <p:nvPr/>
        </p:nvSpPr>
        <p:spPr bwMode="auto">
          <a:xfrm>
            <a:off x="990601" y="0"/>
            <a:ext cx="182563"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7" name="矩形 6"/>
          <p:cNvSpPr/>
          <p:nvPr/>
        </p:nvSpPr>
        <p:spPr bwMode="auto">
          <a:xfrm>
            <a:off x="1141414" y="0"/>
            <a:ext cx="230187"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10" name="直接连接符 10"/>
          <p:cNvSpPr>
            <a:spLocks noChangeShapeType="1"/>
          </p:cNvSpPr>
          <p:nvPr/>
        </p:nvSpPr>
        <p:spPr bwMode="auto">
          <a:xfrm>
            <a:off x="106363"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11" name="直接连接符 17"/>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12" name="直接连接符 19"/>
          <p:cNvSpPr>
            <a:spLocks noChangeShapeType="1"/>
          </p:cNvSpPr>
          <p:nvPr/>
        </p:nvSpPr>
        <p:spPr bwMode="auto">
          <a:xfrm>
            <a:off x="854075"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13" name="直接连接符 15"/>
          <p:cNvSpPr>
            <a:spLocks noChangeShapeType="1"/>
          </p:cNvSpPr>
          <p:nvPr/>
        </p:nvSpPr>
        <p:spPr bwMode="auto">
          <a:xfrm>
            <a:off x="172720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14" name="直接连接符 14"/>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15" name="直接连接符 21"/>
          <p:cNvSpPr>
            <a:spLocks noChangeShapeType="1"/>
          </p:cNvSpPr>
          <p:nvPr/>
        </p:nvSpPr>
        <p:spPr bwMode="auto">
          <a:xfrm>
            <a:off x="9113838"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16" name="矩形 15"/>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17" name="椭圆 16"/>
          <p:cNvSpPr/>
          <p:nvPr/>
        </p:nvSpPr>
        <p:spPr bwMode="auto">
          <a:xfrm>
            <a:off x="609600" y="2571750"/>
            <a:ext cx="1295400" cy="97155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18" name="椭圆 17"/>
          <p:cNvSpPr/>
          <p:nvPr/>
        </p:nvSpPr>
        <p:spPr bwMode="auto">
          <a:xfrm>
            <a:off x="1309688" y="3650456"/>
            <a:ext cx="641350" cy="481013"/>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19" name="椭圆 18"/>
          <p:cNvSpPr/>
          <p:nvPr/>
        </p:nvSpPr>
        <p:spPr bwMode="auto">
          <a:xfrm>
            <a:off x="1090613" y="4125516"/>
            <a:ext cx="138112" cy="102394"/>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20" name="椭圆 19"/>
          <p:cNvSpPr/>
          <p:nvPr/>
        </p:nvSpPr>
        <p:spPr bwMode="auto">
          <a:xfrm>
            <a:off x="1663700" y="4341019"/>
            <a:ext cx="274638" cy="205979"/>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21" name="椭圆 20"/>
          <p:cNvSpPr/>
          <p:nvPr/>
        </p:nvSpPr>
        <p:spPr>
          <a:xfrm>
            <a:off x="1905001" y="3371850"/>
            <a:ext cx="365125" cy="27384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8" name="标题 7"/>
          <p:cNvSpPr>
            <a:spLocks noGrp="1"/>
          </p:cNvSpPr>
          <p:nvPr>
            <p:ph type="ctrTitle"/>
          </p:nvPr>
        </p:nvSpPr>
        <p:spPr>
          <a:xfrm>
            <a:off x="2286000" y="2343150"/>
            <a:ext cx="6172200" cy="1420772"/>
          </a:xfrm>
        </p:spPr>
        <p:txBody>
          <a:bodyPr/>
          <a:lstStyle>
            <a:lvl1pPr>
              <a:defRPr b="1"/>
            </a:lvl1pPr>
          </a:lstStyle>
          <a:p>
            <a:r>
              <a:rPr lang="zh-CN" altLang="en-US"/>
              <a:t>单击此处编辑母版标题样式</a:t>
            </a:r>
            <a:endParaRPr lang="en-US"/>
          </a:p>
        </p:txBody>
      </p:sp>
      <p:sp>
        <p:nvSpPr>
          <p:cNvPr id="9" name="副标题 8"/>
          <p:cNvSpPr>
            <a:spLocks noGrp="1"/>
          </p:cNvSpPr>
          <p:nvPr>
            <p:ph type="subTitle" idx="1"/>
          </p:nvPr>
        </p:nvSpPr>
        <p:spPr>
          <a:xfrm>
            <a:off x="2286000" y="3752492"/>
            <a:ext cx="6172200" cy="1028700"/>
          </a:xfrm>
        </p:spPr>
        <p:txBody>
          <a:bodyPr/>
          <a:lstStyle>
            <a:lvl1pPr marL="0" indent="0" algn="l">
              <a:buNone/>
              <a:defRPr sz="1350" b="1">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单击此处编辑母版副标题样式</a:t>
            </a:r>
            <a:endParaRPr lang="en-US"/>
          </a:p>
        </p:txBody>
      </p:sp>
      <p:sp>
        <p:nvSpPr>
          <p:cNvPr id="22" name="日期占位符 27"/>
          <p:cNvSpPr>
            <a:spLocks noGrp="1"/>
          </p:cNvSpPr>
          <p:nvPr>
            <p:ph type="dt" sz="half" idx="10"/>
          </p:nvPr>
        </p:nvSpPr>
        <p:spPr bwMode="auto">
          <a:xfrm rot="5400000">
            <a:off x="8050213" y="833438"/>
            <a:ext cx="1714500" cy="381000"/>
          </a:xfrm>
        </p:spPr>
        <p:txBody>
          <a:bodyPr/>
          <a:lstStyle>
            <a:lvl1pPr>
              <a:defRPr/>
            </a:lvl1pPr>
          </a:lstStyle>
          <a:p>
            <a:pPr>
              <a:defRPr/>
            </a:pPr>
            <a:fld id="{A205FFED-9782-924D-8E97-E4B880EBEFB0}" type="datetimeFigureOut">
              <a:rPr lang="zh-CN" altLang="en-US"/>
              <a:pPr>
                <a:defRPr/>
              </a:pPr>
              <a:t>2022/7/4</a:t>
            </a:fld>
            <a:endParaRPr lang="zh-CN" altLang="en-US"/>
          </a:p>
        </p:txBody>
      </p:sp>
      <p:sp>
        <p:nvSpPr>
          <p:cNvPr id="23" name="页脚占位符 16"/>
          <p:cNvSpPr>
            <a:spLocks noGrp="1"/>
          </p:cNvSpPr>
          <p:nvPr>
            <p:ph type="ftr" sz="quarter" idx="11"/>
          </p:nvPr>
        </p:nvSpPr>
        <p:spPr bwMode="auto">
          <a:xfrm rot="5400000">
            <a:off x="7534276" y="3088085"/>
            <a:ext cx="2743200" cy="384175"/>
          </a:xfrm>
        </p:spPr>
        <p:txBody>
          <a:bodyPr/>
          <a:lstStyle>
            <a:lvl1pPr>
              <a:defRPr/>
            </a:lvl1pPr>
          </a:lstStyle>
          <a:p>
            <a:pPr>
              <a:defRPr/>
            </a:pPr>
            <a:endParaRPr lang="zh-CN" altLang="en-US"/>
          </a:p>
        </p:txBody>
      </p:sp>
      <p:sp>
        <p:nvSpPr>
          <p:cNvPr id="24" name="灯片编号占位符 28"/>
          <p:cNvSpPr>
            <a:spLocks noGrp="1"/>
          </p:cNvSpPr>
          <p:nvPr>
            <p:ph type="sldNum" sz="quarter" idx="12"/>
          </p:nvPr>
        </p:nvSpPr>
        <p:spPr bwMode="auto">
          <a:xfrm>
            <a:off x="1325563" y="3696891"/>
            <a:ext cx="609600" cy="388144"/>
          </a:xfrm>
        </p:spPr>
        <p:txBody>
          <a:bodyPr/>
          <a:lstStyle>
            <a:lvl1pPr>
              <a:defRPr/>
            </a:lvl1pPr>
          </a:lstStyle>
          <a:p>
            <a:pPr>
              <a:defRPr/>
            </a:pPr>
            <a:fld id="{CA727697-B063-A846-9878-3DED27CBCE60}" type="slidenum">
              <a:rPr lang="zh-CN" altLang="en-US"/>
              <a:pPr>
                <a:defRPr/>
              </a:pPr>
              <a:t>‹#›</a:t>
            </a:fld>
            <a:endParaRPr lang="zh-CN" altLang="en-US"/>
          </a:p>
        </p:txBody>
      </p:sp>
    </p:spTree>
    <p:extLst>
      <p:ext uri="{BB962C8B-B14F-4D97-AF65-F5344CB8AC3E}">
        <p14:creationId xmlns:p14="http://schemas.microsoft.com/office/powerpoint/2010/main" val="129898548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fld id="{FEF803D9-D484-5740-A571-0D1C462CEA9E}" type="datetimeFigureOut">
              <a:rPr lang="zh-CN" altLang="en-US"/>
              <a:pPr>
                <a:defRPr/>
              </a:pPr>
              <a:t>2022/7/4</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5C3CA4BD-DC3F-D742-BC9D-6D07007B7D42}" type="slidenum">
              <a:rPr lang="zh-CN" altLang="en-US"/>
              <a:pPr>
                <a:defRPr/>
              </a:pPr>
              <a:t>‹#›</a:t>
            </a:fld>
            <a:endParaRPr lang="zh-CN" altLang="en-US"/>
          </a:p>
        </p:txBody>
      </p:sp>
    </p:spTree>
    <p:extLst>
      <p:ext uri="{BB962C8B-B14F-4D97-AF65-F5344CB8AC3E}">
        <p14:creationId xmlns:p14="http://schemas.microsoft.com/office/powerpoint/2010/main" val="4074291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1676400" cy="4388644"/>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fld id="{23937172-DD6F-2C4B-B35B-06E633BCF6CE}" type="datetimeFigureOut">
              <a:rPr lang="zh-CN" altLang="en-US"/>
              <a:pPr>
                <a:defRPr/>
              </a:pPr>
              <a:t>2022/7/4</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C81C9ABD-D077-5A4A-B776-4B4EA310D7D7}" type="slidenum">
              <a:rPr lang="zh-CN" altLang="en-US"/>
              <a:pPr>
                <a:defRPr/>
              </a:pPr>
              <a:t>‹#›</a:t>
            </a:fld>
            <a:endParaRPr lang="zh-CN" altLang="en-US"/>
          </a:p>
        </p:txBody>
      </p:sp>
    </p:spTree>
    <p:extLst>
      <p:ext uri="{BB962C8B-B14F-4D97-AF65-F5344CB8AC3E}">
        <p14:creationId xmlns:p14="http://schemas.microsoft.com/office/powerpoint/2010/main" val="1442103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14300"/>
            <a:ext cx="8229600" cy="74295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914400"/>
            <a:ext cx="4038600" cy="36826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14400"/>
            <a:ext cx="4038600" cy="36826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3"/>
          <p:cNvSpPr>
            <a:spLocks noGrp="1"/>
          </p:cNvSpPr>
          <p:nvPr>
            <p:ph type="dt" sz="half" idx="10"/>
          </p:nvPr>
        </p:nvSpPr>
        <p:spPr/>
        <p:txBody>
          <a:bodyPr/>
          <a:lstStyle>
            <a:lvl1pPr>
              <a:defRPr/>
            </a:lvl1pPr>
          </a:lstStyle>
          <a:p>
            <a:pPr>
              <a:defRPr/>
            </a:pPr>
            <a:fld id="{2322A651-92CB-4646-A7A5-2AD64DCB8236}" type="datetime1">
              <a:rPr lang="zh-CN" altLang="en-US"/>
              <a:pPr>
                <a:defRPr/>
              </a:pPr>
              <a:t>2022/7/4</a:t>
            </a:fld>
            <a:endParaRPr lang="en-US" altLang="zh-CN"/>
          </a:p>
        </p:txBody>
      </p:sp>
      <p:sp>
        <p:nvSpPr>
          <p:cNvPr id="6" name="页脚占位符 2"/>
          <p:cNvSpPr>
            <a:spLocks noGrp="1"/>
          </p:cNvSpPr>
          <p:nvPr>
            <p:ph type="ftr" sz="quarter" idx="11"/>
          </p:nvPr>
        </p:nvSpPr>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p:txBody>
          <a:bodyPr/>
          <a:lstStyle>
            <a:lvl1pPr>
              <a:defRPr/>
            </a:lvl1pPr>
          </a:lstStyle>
          <a:p>
            <a:pPr>
              <a:defRPr/>
            </a:pPr>
            <a:fld id="{03986753-9FDD-6C4E-AE03-1467F44164CE}" type="slidenum">
              <a:rPr lang="zh-CN" altLang="en-US"/>
              <a:pPr>
                <a:defRPr/>
              </a:pPr>
              <a:t>‹#›</a:t>
            </a:fld>
            <a:endParaRPr lang="en-US" altLang="zh-CN"/>
          </a:p>
        </p:txBody>
      </p:sp>
    </p:spTree>
    <p:extLst>
      <p:ext uri="{BB962C8B-B14F-4D97-AF65-F5344CB8AC3E}">
        <p14:creationId xmlns:p14="http://schemas.microsoft.com/office/powerpoint/2010/main" val="3763223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8" name="内容占位符 7"/>
          <p:cNvSpPr>
            <a:spLocks noGrp="1"/>
          </p:cNvSpPr>
          <p:nvPr>
            <p:ph sz="quarter" idx="1"/>
          </p:nvPr>
        </p:nvSpPr>
        <p:spPr>
          <a:xfrm>
            <a:off x="457200" y="1200150"/>
            <a:ext cx="7467600" cy="365531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6"/>
          <p:cNvSpPr>
            <a:spLocks noGrp="1"/>
          </p:cNvSpPr>
          <p:nvPr>
            <p:ph type="dt" sz="half" idx="10"/>
          </p:nvPr>
        </p:nvSpPr>
        <p:spPr/>
        <p:txBody>
          <a:bodyPr/>
          <a:lstStyle>
            <a:lvl1pPr>
              <a:defRPr/>
            </a:lvl1pPr>
          </a:lstStyle>
          <a:p>
            <a:pPr>
              <a:defRPr/>
            </a:pPr>
            <a:fld id="{9BA1F32C-00E3-B247-9C57-77C23AB951C2}" type="datetimeFigureOut">
              <a:rPr lang="zh-CN" altLang="en-US"/>
              <a:pPr>
                <a:defRPr/>
              </a:pPr>
              <a:t>2022/7/4</a:t>
            </a:fld>
            <a:endParaRPr lang="zh-CN" altLang="en-US"/>
          </a:p>
        </p:txBody>
      </p:sp>
      <p:sp>
        <p:nvSpPr>
          <p:cNvPr id="5" name="灯片编号占位符 8"/>
          <p:cNvSpPr>
            <a:spLocks noGrp="1"/>
          </p:cNvSpPr>
          <p:nvPr>
            <p:ph type="sldNum" sz="quarter" idx="11"/>
          </p:nvPr>
        </p:nvSpPr>
        <p:spPr/>
        <p:txBody>
          <a:bodyPr/>
          <a:lstStyle>
            <a:lvl1pPr>
              <a:defRPr/>
            </a:lvl1pPr>
          </a:lstStyle>
          <a:p>
            <a:pPr>
              <a:defRPr/>
            </a:pPr>
            <a:fld id="{5EEA040B-2934-7B40-89A0-1D4922AE3C9A}" type="slidenum">
              <a:rPr lang="zh-CN" altLang="en-US"/>
              <a:pPr>
                <a:defRPr/>
              </a:pPr>
              <a:t>‹#›</a:t>
            </a:fld>
            <a:endParaRPr lang="zh-CN" altLang="en-US"/>
          </a:p>
        </p:txBody>
      </p:sp>
      <p:sp>
        <p:nvSpPr>
          <p:cNvPr id="6" name="页脚占位符 9"/>
          <p:cNvSpPr>
            <a:spLocks noGrp="1"/>
          </p:cNvSpPr>
          <p:nvPr>
            <p:ph type="ftr" sz="quarter" idx="12"/>
          </p:nvPr>
        </p:nvSpPr>
        <p:spPr/>
        <p:txBody>
          <a:bodyPr rtlCol="0"/>
          <a:lstStyle>
            <a:lvl1pPr>
              <a:defRPr/>
            </a:lvl1pPr>
          </a:lstStyle>
          <a:p>
            <a:pPr>
              <a:defRPr/>
            </a:pPr>
            <a:endParaRPr lang="zh-CN" altLang="en-US"/>
          </a:p>
        </p:txBody>
      </p:sp>
    </p:spTree>
    <p:extLst>
      <p:ext uri="{BB962C8B-B14F-4D97-AF65-F5344CB8AC3E}">
        <p14:creationId xmlns:p14="http://schemas.microsoft.com/office/powerpoint/2010/main" val="3529141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4" name="矩形 3"/>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5" name="矩形 4"/>
          <p:cNvSpPr/>
          <p:nvPr/>
        </p:nvSpPr>
        <p:spPr bwMode="auto">
          <a:xfrm>
            <a:off x="276226" y="0"/>
            <a:ext cx="104775"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6" name="矩形 5"/>
          <p:cNvSpPr/>
          <p:nvPr/>
        </p:nvSpPr>
        <p:spPr bwMode="auto">
          <a:xfrm>
            <a:off x="990601" y="0"/>
            <a:ext cx="182563"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7" name="矩形 6"/>
          <p:cNvSpPr/>
          <p:nvPr/>
        </p:nvSpPr>
        <p:spPr bwMode="auto">
          <a:xfrm>
            <a:off x="1141414" y="0"/>
            <a:ext cx="230187"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8" name="直接连接符 12"/>
          <p:cNvSpPr>
            <a:spLocks noChangeShapeType="1"/>
          </p:cNvSpPr>
          <p:nvPr/>
        </p:nvSpPr>
        <p:spPr bwMode="auto">
          <a:xfrm>
            <a:off x="106363"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9" name="直接连接符 13"/>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10" name="直接连接符 14"/>
          <p:cNvSpPr>
            <a:spLocks noChangeShapeType="1"/>
          </p:cNvSpPr>
          <p:nvPr/>
        </p:nvSpPr>
        <p:spPr bwMode="auto">
          <a:xfrm>
            <a:off x="854075"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11" name="直接连接符 15"/>
          <p:cNvSpPr>
            <a:spLocks noChangeShapeType="1"/>
          </p:cNvSpPr>
          <p:nvPr/>
        </p:nvSpPr>
        <p:spPr bwMode="auto">
          <a:xfrm>
            <a:off x="172720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12" name="直接连接符 16"/>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13" name="矩形 12"/>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14" name="椭圆 13"/>
          <p:cNvSpPr/>
          <p:nvPr/>
        </p:nvSpPr>
        <p:spPr bwMode="auto">
          <a:xfrm>
            <a:off x="609600" y="2571750"/>
            <a:ext cx="1295400" cy="97155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15" name="椭圆 14"/>
          <p:cNvSpPr/>
          <p:nvPr/>
        </p:nvSpPr>
        <p:spPr bwMode="auto">
          <a:xfrm>
            <a:off x="1323975" y="3650456"/>
            <a:ext cx="642938" cy="481013"/>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16" name="椭圆 15"/>
          <p:cNvSpPr/>
          <p:nvPr/>
        </p:nvSpPr>
        <p:spPr bwMode="auto">
          <a:xfrm>
            <a:off x="1090613" y="4125516"/>
            <a:ext cx="138112" cy="102394"/>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17" name="椭圆 16"/>
          <p:cNvSpPr/>
          <p:nvPr/>
        </p:nvSpPr>
        <p:spPr bwMode="auto">
          <a:xfrm>
            <a:off x="1663700" y="4343400"/>
            <a:ext cx="274638" cy="205979"/>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18" name="椭圆 17"/>
          <p:cNvSpPr/>
          <p:nvPr/>
        </p:nvSpPr>
        <p:spPr bwMode="auto">
          <a:xfrm>
            <a:off x="1879601" y="3359944"/>
            <a:ext cx="365125" cy="27384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19" name="直接连接符 25"/>
          <p:cNvSpPr>
            <a:spLocks noChangeShapeType="1"/>
          </p:cNvSpPr>
          <p:nvPr/>
        </p:nvSpPr>
        <p:spPr bwMode="auto">
          <a:xfrm>
            <a:off x="9097963"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2" name="标题 1"/>
          <p:cNvSpPr>
            <a:spLocks noGrp="1"/>
          </p:cNvSpPr>
          <p:nvPr>
            <p:ph type="title"/>
          </p:nvPr>
        </p:nvSpPr>
        <p:spPr>
          <a:xfrm>
            <a:off x="2286000" y="2171700"/>
            <a:ext cx="6172200" cy="1540193"/>
          </a:xfrm>
        </p:spPr>
        <p:txBody>
          <a:bodyPr/>
          <a:lstStyle>
            <a:lvl1pPr algn="l">
              <a:buNone/>
              <a:defRPr sz="2250" b="1" cap="small" baseline="0"/>
            </a:lvl1pPr>
          </a:lstStyle>
          <a:p>
            <a:r>
              <a:rPr lang="zh-CN" altLang="en-US"/>
              <a:t>单击此处编辑母版标题样式</a:t>
            </a:r>
            <a:endParaRPr lang="en-US"/>
          </a:p>
        </p:txBody>
      </p:sp>
      <p:sp>
        <p:nvSpPr>
          <p:cNvPr id="3" name="文本占位符 2"/>
          <p:cNvSpPr>
            <a:spLocks noGrp="1"/>
          </p:cNvSpPr>
          <p:nvPr>
            <p:ph type="body" idx="1"/>
          </p:nvPr>
        </p:nvSpPr>
        <p:spPr>
          <a:xfrm>
            <a:off x="2286000" y="3757613"/>
            <a:ext cx="6172200" cy="1028700"/>
          </a:xfrm>
        </p:spPr>
        <p:txBody>
          <a:bodyPr/>
          <a:lstStyle>
            <a:lvl1pPr marL="0" indent="0">
              <a:buNone/>
              <a:defRPr sz="1350" b="1">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zh-CN" altLang="en-US"/>
              <a:t>单击此处编辑母版文本样式</a:t>
            </a:r>
          </a:p>
        </p:txBody>
      </p:sp>
      <p:sp>
        <p:nvSpPr>
          <p:cNvPr id="20" name="日期占位符 3"/>
          <p:cNvSpPr>
            <a:spLocks noGrp="1"/>
          </p:cNvSpPr>
          <p:nvPr>
            <p:ph type="dt" sz="half" idx="10"/>
          </p:nvPr>
        </p:nvSpPr>
        <p:spPr bwMode="auto">
          <a:xfrm rot="5400000">
            <a:off x="8048625" y="829866"/>
            <a:ext cx="1714500" cy="381000"/>
          </a:xfrm>
        </p:spPr>
        <p:txBody>
          <a:bodyPr/>
          <a:lstStyle>
            <a:lvl1pPr>
              <a:defRPr/>
            </a:lvl1pPr>
          </a:lstStyle>
          <a:p>
            <a:pPr>
              <a:defRPr/>
            </a:pPr>
            <a:fld id="{8B9E818E-A85A-F443-9863-8C04C59E8156}" type="datetimeFigureOut">
              <a:rPr lang="zh-CN" altLang="en-US"/>
              <a:pPr>
                <a:defRPr/>
              </a:pPr>
              <a:t>2022/7/4</a:t>
            </a:fld>
            <a:endParaRPr lang="zh-CN" altLang="en-US"/>
          </a:p>
        </p:txBody>
      </p:sp>
      <p:sp>
        <p:nvSpPr>
          <p:cNvPr id="21" name="页脚占位符 4"/>
          <p:cNvSpPr>
            <a:spLocks noGrp="1"/>
          </p:cNvSpPr>
          <p:nvPr>
            <p:ph type="ftr" sz="quarter" idx="11"/>
          </p:nvPr>
        </p:nvSpPr>
        <p:spPr bwMode="auto">
          <a:xfrm rot="5400000">
            <a:off x="7534276" y="3085704"/>
            <a:ext cx="2743200" cy="384175"/>
          </a:xfrm>
        </p:spPr>
        <p:txBody>
          <a:bodyPr/>
          <a:lstStyle>
            <a:lvl1pPr>
              <a:defRPr/>
            </a:lvl1pPr>
          </a:lstStyle>
          <a:p>
            <a:pPr>
              <a:defRPr/>
            </a:pPr>
            <a:endParaRPr lang="zh-CN" altLang="en-US"/>
          </a:p>
        </p:txBody>
      </p:sp>
      <p:sp>
        <p:nvSpPr>
          <p:cNvPr id="22" name="灯片编号占位符 5"/>
          <p:cNvSpPr>
            <a:spLocks noGrp="1"/>
          </p:cNvSpPr>
          <p:nvPr>
            <p:ph type="sldNum" sz="quarter" idx="12"/>
          </p:nvPr>
        </p:nvSpPr>
        <p:spPr bwMode="auto">
          <a:xfrm>
            <a:off x="1339850" y="3696891"/>
            <a:ext cx="609600" cy="388144"/>
          </a:xfrm>
        </p:spPr>
        <p:txBody>
          <a:bodyPr/>
          <a:lstStyle>
            <a:lvl1pPr>
              <a:defRPr/>
            </a:lvl1pPr>
          </a:lstStyle>
          <a:p>
            <a:pPr>
              <a:defRPr/>
            </a:pPr>
            <a:fld id="{FC986426-DD4F-5F40-9529-5B3319553EBA}" type="slidenum">
              <a:rPr lang="zh-CN" altLang="en-US"/>
              <a:pPr>
                <a:defRPr/>
              </a:pPr>
              <a:t>‹#›</a:t>
            </a:fld>
            <a:endParaRPr lang="zh-CN" altLang="en-US"/>
          </a:p>
        </p:txBody>
      </p:sp>
    </p:spTree>
    <p:extLst>
      <p:ext uri="{BB962C8B-B14F-4D97-AF65-F5344CB8AC3E}">
        <p14:creationId xmlns:p14="http://schemas.microsoft.com/office/powerpoint/2010/main" val="364193760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457200" y="1200150"/>
            <a:ext cx="3657600" cy="3429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内容占位符 10"/>
          <p:cNvSpPr>
            <a:spLocks noGrp="1"/>
          </p:cNvSpPr>
          <p:nvPr>
            <p:ph sz="quarter" idx="2"/>
          </p:nvPr>
        </p:nvSpPr>
        <p:spPr>
          <a:xfrm>
            <a:off x="4270248" y="1200150"/>
            <a:ext cx="3657600" cy="3429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13"/>
          <p:cNvSpPr>
            <a:spLocks noGrp="1"/>
          </p:cNvSpPr>
          <p:nvPr>
            <p:ph type="dt" sz="half" idx="10"/>
          </p:nvPr>
        </p:nvSpPr>
        <p:spPr/>
        <p:txBody>
          <a:bodyPr/>
          <a:lstStyle>
            <a:lvl1pPr>
              <a:defRPr/>
            </a:lvl1pPr>
          </a:lstStyle>
          <a:p>
            <a:pPr>
              <a:defRPr/>
            </a:pPr>
            <a:fld id="{86769879-A62D-F346-9B23-2775F4A4DB25}" type="datetimeFigureOut">
              <a:rPr lang="zh-CN" altLang="en-US"/>
              <a:pPr>
                <a:defRPr/>
              </a:pPr>
              <a:t>2022/7/4</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22"/>
          <p:cNvSpPr>
            <a:spLocks noGrp="1"/>
          </p:cNvSpPr>
          <p:nvPr>
            <p:ph type="sldNum" sz="quarter" idx="12"/>
          </p:nvPr>
        </p:nvSpPr>
        <p:spPr/>
        <p:txBody>
          <a:bodyPr/>
          <a:lstStyle>
            <a:lvl1pPr>
              <a:defRPr/>
            </a:lvl1pPr>
          </a:lstStyle>
          <a:p>
            <a:pPr>
              <a:defRPr/>
            </a:pPr>
            <a:fld id="{118DBC2F-3C4E-8744-A07F-5085DEF71933}" type="slidenum">
              <a:rPr lang="zh-CN" altLang="en-US"/>
              <a:pPr>
                <a:defRPr/>
              </a:pPr>
              <a:t>‹#›</a:t>
            </a:fld>
            <a:endParaRPr lang="zh-CN" altLang="en-US"/>
          </a:p>
        </p:txBody>
      </p:sp>
    </p:spTree>
    <p:extLst>
      <p:ext uri="{BB962C8B-B14F-4D97-AF65-F5344CB8AC3E}">
        <p14:creationId xmlns:p14="http://schemas.microsoft.com/office/powerpoint/2010/main" val="62087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7543800" cy="857250"/>
          </a:xfrm>
        </p:spPr>
        <p:txBody>
          <a:bodyPr/>
          <a:lstStyle>
            <a:lvl1pPr>
              <a:defRPr/>
            </a:lvl1pPr>
          </a:lstStyle>
          <a:p>
            <a:r>
              <a:rPr lang="zh-CN" altLang="en-US"/>
              <a:t>单击此处编辑母版标题样式</a:t>
            </a:r>
            <a:endParaRPr lang="en-US"/>
          </a:p>
        </p:txBody>
      </p:sp>
      <p:sp>
        <p:nvSpPr>
          <p:cNvPr id="11" name="内容占位符 10"/>
          <p:cNvSpPr>
            <a:spLocks noGrp="1"/>
          </p:cNvSpPr>
          <p:nvPr>
            <p:ph sz="quarter" idx="2"/>
          </p:nvPr>
        </p:nvSpPr>
        <p:spPr>
          <a:xfrm>
            <a:off x="457200" y="1771650"/>
            <a:ext cx="3657600" cy="2914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内容占位符 12"/>
          <p:cNvSpPr>
            <a:spLocks noGrp="1"/>
          </p:cNvSpPr>
          <p:nvPr>
            <p:ph sz="quarter" idx="4"/>
          </p:nvPr>
        </p:nvSpPr>
        <p:spPr>
          <a:xfrm>
            <a:off x="4371975" y="1771650"/>
            <a:ext cx="3657600" cy="2914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2" name="文本占位符 11"/>
          <p:cNvSpPr>
            <a:spLocks noGrp="1"/>
          </p:cNvSpPr>
          <p:nvPr>
            <p:ph type="body" sz="quarter" idx="1"/>
          </p:nvPr>
        </p:nvSpPr>
        <p:spPr>
          <a:xfrm>
            <a:off x="4572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1500" b="1">
                <a:solidFill>
                  <a:srgbClr val="FFFFFF"/>
                </a:solidFill>
              </a:defRPr>
            </a:lvl1pPr>
          </a:lstStyle>
          <a:p>
            <a:pPr lvl="0"/>
            <a:r>
              <a:rPr lang="zh-CN" altLang="en-US"/>
              <a:t>单击此处编辑母版文本样式</a:t>
            </a:r>
          </a:p>
        </p:txBody>
      </p:sp>
      <p:sp>
        <p:nvSpPr>
          <p:cNvPr id="14" name="文本占位符 13"/>
          <p:cNvSpPr>
            <a:spLocks noGrp="1"/>
          </p:cNvSpPr>
          <p:nvPr>
            <p:ph type="body" sz="quarter" idx="3"/>
          </p:nvPr>
        </p:nvSpPr>
        <p:spPr>
          <a:xfrm>
            <a:off x="43434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1500" b="1">
                <a:solidFill>
                  <a:srgbClr val="FFFFFF"/>
                </a:solidFill>
              </a:defRPr>
            </a:lvl1pPr>
          </a:lstStyle>
          <a:p>
            <a:pPr lvl="0"/>
            <a:r>
              <a:rPr lang="zh-CN" altLang="en-US"/>
              <a:t>单击此处编辑母版文本样式</a:t>
            </a:r>
          </a:p>
        </p:txBody>
      </p:sp>
      <p:sp>
        <p:nvSpPr>
          <p:cNvPr id="7" name="日期占位符 13"/>
          <p:cNvSpPr>
            <a:spLocks noGrp="1"/>
          </p:cNvSpPr>
          <p:nvPr>
            <p:ph type="dt" sz="half" idx="10"/>
          </p:nvPr>
        </p:nvSpPr>
        <p:spPr/>
        <p:txBody>
          <a:bodyPr/>
          <a:lstStyle>
            <a:lvl1pPr>
              <a:defRPr/>
            </a:lvl1pPr>
          </a:lstStyle>
          <a:p>
            <a:pPr>
              <a:defRPr/>
            </a:pPr>
            <a:fld id="{EF4FE419-CD79-F843-AD43-724ACCEFED25}" type="datetimeFigureOut">
              <a:rPr lang="zh-CN" altLang="en-US"/>
              <a:pPr>
                <a:defRPr/>
              </a:pPr>
              <a:t>2022/7/4</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22"/>
          <p:cNvSpPr>
            <a:spLocks noGrp="1"/>
          </p:cNvSpPr>
          <p:nvPr>
            <p:ph type="sldNum" sz="quarter" idx="12"/>
          </p:nvPr>
        </p:nvSpPr>
        <p:spPr/>
        <p:txBody>
          <a:bodyPr/>
          <a:lstStyle>
            <a:lvl1pPr>
              <a:defRPr/>
            </a:lvl1pPr>
          </a:lstStyle>
          <a:p>
            <a:pPr>
              <a:defRPr/>
            </a:pPr>
            <a:fld id="{D8E13B24-10A1-534B-A9CB-887535B0BA95}" type="slidenum">
              <a:rPr lang="zh-CN" altLang="en-US"/>
              <a:pPr>
                <a:defRPr/>
              </a:pPr>
              <a:t>‹#›</a:t>
            </a:fld>
            <a:endParaRPr lang="zh-CN" altLang="en-US"/>
          </a:p>
        </p:txBody>
      </p:sp>
    </p:spTree>
    <p:extLst>
      <p:ext uri="{BB962C8B-B14F-4D97-AF65-F5344CB8AC3E}">
        <p14:creationId xmlns:p14="http://schemas.microsoft.com/office/powerpoint/2010/main" val="23782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5"/>
          <p:cNvSpPr>
            <a:spLocks noGrp="1"/>
          </p:cNvSpPr>
          <p:nvPr>
            <p:ph type="dt" sz="half" idx="10"/>
          </p:nvPr>
        </p:nvSpPr>
        <p:spPr/>
        <p:txBody>
          <a:bodyPr/>
          <a:lstStyle>
            <a:lvl1pPr>
              <a:defRPr/>
            </a:lvl1pPr>
          </a:lstStyle>
          <a:p>
            <a:pPr>
              <a:defRPr/>
            </a:pPr>
            <a:fld id="{DE477965-D417-8547-90BC-9B5630FC7A32}" type="datetimeFigureOut">
              <a:rPr lang="zh-CN" altLang="en-US"/>
              <a:pPr>
                <a:defRPr/>
              </a:pPr>
              <a:t>2022/7/4</a:t>
            </a:fld>
            <a:endParaRPr lang="zh-CN" altLang="en-US"/>
          </a:p>
        </p:txBody>
      </p:sp>
      <p:sp>
        <p:nvSpPr>
          <p:cNvPr id="4" name="灯片编号占位符 6"/>
          <p:cNvSpPr>
            <a:spLocks noGrp="1"/>
          </p:cNvSpPr>
          <p:nvPr>
            <p:ph type="sldNum" sz="quarter" idx="11"/>
          </p:nvPr>
        </p:nvSpPr>
        <p:spPr/>
        <p:txBody>
          <a:bodyPr/>
          <a:lstStyle>
            <a:lvl1pPr>
              <a:defRPr/>
            </a:lvl1pPr>
          </a:lstStyle>
          <a:p>
            <a:pPr>
              <a:defRPr/>
            </a:pPr>
            <a:fld id="{283A2827-2258-7F45-B372-EEFEB80F2E94}" type="slidenum">
              <a:rPr lang="zh-CN" altLang="en-US"/>
              <a:pPr>
                <a:defRPr/>
              </a:pPr>
              <a:t>‹#›</a:t>
            </a:fld>
            <a:endParaRPr lang="zh-CN" altLang="en-US"/>
          </a:p>
        </p:txBody>
      </p:sp>
      <p:sp>
        <p:nvSpPr>
          <p:cNvPr id="5" name="页脚占位符 7"/>
          <p:cNvSpPr>
            <a:spLocks noGrp="1"/>
          </p:cNvSpPr>
          <p:nvPr>
            <p:ph type="ftr" sz="quarter" idx="12"/>
          </p:nvPr>
        </p:nvSpPr>
        <p:spPr/>
        <p:txBody>
          <a:bodyPr rtlCol="0"/>
          <a:lstStyle>
            <a:lvl1pPr>
              <a:defRPr/>
            </a:lvl1pPr>
          </a:lstStyle>
          <a:p>
            <a:pPr>
              <a:defRPr/>
            </a:pPr>
            <a:endParaRPr lang="zh-CN" altLang="en-US"/>
          </a:p>
        </p:txBody>
      </p:sp>
    </p:spTree>
    <p:extLst>
      <p:ext uri="{BB962C8B-B14F-4D97-AF65-F5344CB8AC3E}">
        <p14:creationId xmlns:p14="http://schemas.microsoft.com/office/powerpoint/2010/main" val="300219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p:cNvSpPr>
          <p:nvPr>
            <p:ph type="dt" sz="half" idx="10"/>
          </p:nvPr>
        </p:nvSpPr>
        <p:spPr/>
        <p:txBody>
          <a:bodyPr/>
          <a:lstStyle>
            <a:lvl1pPr>
              <a:defRPr/>
            </a:lvl1pPr>
          </a:lstStyle>
          <a:p>
            <a:pPr>
              <a:defRPr/>
            </a:pPr>
            <a:fld id="{993FF8B8-43F1-AA4F-B991-EF792B8DE639}" type="datetimeFigureOut">
              <a:rPr lang="zh-CN" altLang="en-US"/>
              <a:pPr>
                <a:defRPr/>
              </a:pPr>
              <a:t>2022/7/4</a:t>
            </a:fld>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22"/>
          <p:cNvSpPr>
            <a:spLocks noGrp="1"/>
          </p:cNvSpPr>
          <p:nvPr>
            <p:ph type="sldNum" sz="quarter" idx="12"/>
          </p:nvPr>
        </p:nvSpPr>
        <p:spPr/>
        <p:txBody>
          <a:bodyPr/>
          <a:lstStyle>
            <a:lvl1pPr>
              <a:defRPr/>
            </a:lvl1pPr>
          </a:lstStyle>
          <a:p>
            <a:pPr>
              <a:defRPr/>
            </a:pPr>
            <a:fld id="{7C5C913F-9F5D-C84D-AE32-A4353F642A7E}" type="slidenum">
              <a:rPr lang="zh-CN" altLang="en-US"/>
              <a:pPr>
                <a:defRPr/>
              </a:pPr>
              <a:t>‹#›</a:t>
            </a:fld>
            <a:endParaRPr lang="zh-CN" altLang="en-US"/>
          </a:p>
        </p:txBody>
      </p:sp>
    </p:spTree>
    <p:extLst>
      <p:ext uri="{BB962C8B-B14F-4D97-AF65-F5344CB8AC3E}">
        <p14:creationId xmlns:p14="http://schemas.microsoft.com/office/powerpoint/2010/main" val="1406488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直接连接符 9"/>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dirty="0">
              <a:latin typeface="+mn-lt"/>
              <a:ea typeface="+mn-ea"/>
              <a:cs typeface="+mn-cs"/>
            </a:endParaRPr>
          </a:p>
        </p:txBody>
      </p:sp>
      <p:sp>
        <p:nvSpPr>
          <p:cNvPr id="6" name="直接连接符 7"/>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dirty="0">
              <a:latin typeface="+mn-lt"/>
              <a:ea typeface="+mn-ea"/>
              <a:cs typeface="+mn-cs"/>
            </a:endParaRPr>
          </a:p>
        </p:txBody>
      </p:sp>
      <p:sp>
        <p:nvSpPr>
          <p:cNvPr id="7" name="直接连接符 8"/>
          <p:cNvSpPr>
            <a:spLocks noChangeShapeType="1"/>
          </p:cNvSpPr>
          <p:nvPr/>
        </p:nvSpPr>
        <p:spPr bwMode="auto">
          <a:xfrm>
            <a:off x="6192838" y="0"/>
            <a:ext cx="0" cy="5143500"/>
          </a:xfrm>
          <a:prstGeom prst="line">
            <a:avLst/>
          </a:prstGeom>
          <a:noFill/>
          <a:ln w="12700">
            <a:solidFill>
              <a:schemeClr val="accent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 name="直接连接符 10"/>
          <p:cNvSpPr>
            <a:spLocks noChangeShapeType="1"/>
          </p:cNvSpPr>
          <p:nvPr/>
        </p:nvSpPr>
        <p:spPr bwMode="auto">
          <a:xfrm>
            <a:off x="8991600" y="0"/>
            <a:ext cx="0" cy="514350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 name="矩形 8"/>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10" name="直接连接符 12"/>
          <p:cNvSpPr>
            <a:spLocks noChangeShapeType="1"/>
          </p:cNvSpPr>
          <p:nvPr/>
        </p:nvSpPr>
        <p:spPr bwMode="auto">
          <a:xfrm>
            <a:off x="8915400" y="0"/>
            <a:ext cx="0" cy="5143500"/>
          </a:xfrm>
          <a:prstGeom prst="line">
            <a:avLst/>
          </a:prstGeom>
          <a:noFill/>
          <a:ln w="9525">
            <a:solidFill>
              <a:schemeClr val="accent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1" name="椭圆 10"/>
          <p:cNvSpPr/>
          <p:nvPr/>
        </p:nvSpPr>
        <p:spPr>
          <a:xfrm>
            <a:off x="8156576" y="4286251"/>
            <a:ext cx="549275" cy="411956"/>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2" name="标题 1"/>
          <p:cNvSpPr>
            <a:spLocks noGrp="1"/>
          </p:cNvSpPr>
          <p:nvPr>
            <p:ph type="title"/>
          </p:nvPr>
        </p:nvSpPr>
        <p:spPr>
          <a:xfrm rot="5400000">
            <a:off x="4160520" y="2343150"/>
            <a:ext cx="4732020" cy="457200"/>
          </a:xfrm>
        </p:spPr>
        <p:txBody>
          <a:bodyPr/>
          <a:lstStyle>
            <a:lvl1pPr algn="l">
              <a:buNone/>
              <a:defRPr sz="1500" b="1" cap="small" baseline="0"/>
            </a:lvl1pPr>
          </a:lstStyle>
          <a:p>
            <a:r>
              <a:rPr lang="zh-CN" altLang="en-US"/>
              <a:t>单击此处编辑母版标题样式</a:t>
            </a:r>
            <a:endParaRPr lang="en-US"/>
          </a:p>
        </p:txBody>
      </p:sp>
      <p:sp>
        <p:nvSpPr>
          <p:cNvPr id="3" name="文本占位符 2"/>
          <p:cNvSpPr>
            <a:spLocks noGrp="1"/>
          </p:cNvSpPr>
          <p:nvPr>
            <p:ph type="body" idx="2"/>
          </p:nvPr>
        </p:nvSpPr>
        <p:spPr>
          <a:xfrm>
            <a:off x="6812280" y="205740"/>
            <a:ext cx="1527048" cy="3737610"/>
          </a:xfrm>
        </p:spPr>
        <p:txBody>
          <a:bodyPr/>
          <a:lstStyle>
            <a:lvl1pPr marL="0" indent="0">
              <a:spcBef>
                <a:spcPts val="300"/>
              </a:spcBef>
              <a:spcAft>
                <a:spcPts val="750"/>
              </a:spcAft>
              <a:buNone/>
              <a:defRPr sz="900"/>
            </a:lvl1pPr>
            <a:lvl2pPr>
              <a:buNone/>
              <a:defRPr sz="900"/>
            </a:lvl2pPr>
            <a:lvl3pPr>
              <a:buNone/>
              <a:defRPr sz="750"/>
            </a:lvl3pPr>
            <a:lvl4pPr>
              <a:buNone/>
              <a:defRPr sz="675"/>
            </a:lvl4pPr>
            <a:lvl5pPr>
              <a:buNone/>
              <a:defRPr sz="675"/>
            </a:lvl5pPr>
          </a:lstStyle>
          <a:p>
            <a:pPr lvl="0"/>
            <a:r>
              <a:rPr lang="zh-CN" altLang="en-US"/>
              <a:t>单击此处编辑母版文本样式</a:t>
            </a:r>
          </a:p>
        </p:txBody>
      </p:sp>
      <p:sp>
        <p:nvSpPr>
          <p:cNvPr id="18" name="内容占位符 17"/>
          <p:cNvSpPr>
            <a:spLocks noGrp="1"/>
          </p:cNvSpPr>
          <p:nvPr>
            <p:ph sz="quarter" idx="1"/>
          </p:nvPr>
        </p:nvSpPr>
        <p:spPr>
          <a:xfrm>
            <a:off x="304800" y="205740"/>
            <a:ext cx="5638800" cy="474573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2" name="日期占位符 20"/>
          <p:cNvSpPr>
            <a:spLocks noGrp="1"/>
          </p:cNvSpPr>
          <p:nvPr>
            <p:ph type="dt" sz="half" idx="10"/>
          </p:nvPr>
        </p:nvSpPr>
        <p:spPr/>
        <p:txBody>
          <a:bodyPr/>
          <a:lstStyle>
            <a:lvl1pPr>
              <a:defRPr/>
            </a:lvl1pPr>
          </a:lstStyle>
          <a:p>
            <a:pPr>
              <a:defRPr/>
            </a:pPr>
            <a:fld id="{F368C30A-5A0C-F747-982F-3BF93153636E}" type="datetimeFigureOut">
              <a:rPr lang="zh-CN" altLang="en-US"/>
              <a:pPr>
                <a:defRPr/>
              </a:pPr>
              <a:t>2022/7/4</a:t>
            </a:fld>
            <a:endParaRPr lang="zh-CN" altLang="en-US"/>
          </a:p>
        </p:txBody>
      </p:sp>
      <p:sp>
        <p:nvSpPr>
          <p:cNvPr id="13" name="灯片编号占位符 21"/>
          <p:cNvSpPr>
            <a:spLocks noGrp="1"/>
          </p:cNvSpPr>
          <p:nvPr>
            <p:ph type="sldNum" sz="quarter" idx="11"/>
          </p:nvPr>
        </p:nvSpPr>
        <p:spPr/>
        <p:txBody>
          <a:bodyPr/>
          <a:lstStyle>
            <a:lvl1pPr>
              <a:defRPr/>
            </a:lvl1pPr>
          </a:lstStyle>
          <a:p>
            <a:pPr>
              <a:defRPr/>
            </a:pPr>
            <a:fld id="{B9B31949-844B-8B48-8DBA-572030398453}" type="slidenum">
              <a:rPr lang="zh-CN" altLang="en-US"/>
              <a:pPr>
                <a:defRPr/>
              </a:pPr>
              <a:t>‹#›</a:t>
            </a:fld>
            <a:endParaRPr lang="zh-CN" altLang="en-US"/>
          </a:p>
        </p:txBody>
      </p:sp>
      <p:sp>
        <p:nvSpPr>
          <p:cNvPr id="14" name="页脚占位符 22"/>
          <p:cNvSpPr>
            <a:spLocks noGrp="1"/>
          </p:cNvSpPr>
          <p:nvPr>
            <p:ph type="ftr" sz="quarter" idx="12"/>
          </p:nvPr>
        </p:nvSpPr>
        <p:spPr/>
        <p:txBody>
          <a:bodyPr rtlCol="0"/>
          <a:lstStyle>
            <a:lvl1pPr>
              <a:defRPr/>
            </a:lvl1pPr>
          </a:lstStyle>
          <a:p>
            <a:pPr>
              <a:defRPr/>
            </a:pPr>
            <a:endParaRPr lang="zh-CN" altLang="en-US"/>
          </a:p>
        </p:txBody>
      </p:sp>
    </p:spTree>
    <p:extLst>
      <p:ext uri="{BB962C8B-B14F-4D97-AF65-F5344CB8AC3E}">
        <p14:creationId xmlns:p14="http://schemas.microsoft.com/office/powerpoint/2010/main" val="303829631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直接连接符 8"/>
          <p:cNvSpPr>
            <a:spLocks noChangeShapeType="1"/>
          </p:cNvSpPr>
          <p:nvPr/>
        </p:nvSpPr>
        <p:spPr bwMode="auto">
          <a:xfrm>
            <a:off x="87630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mn-ea"/>
              <a:cs typeface="+mn-cs"/>
            </a:endParaRPr>
          </a:p>
        </p:txBody>
      </p:sp>
      <p:sp>
        <p:nvSpPr>
          <p:cNvPr id="6" name="椭圆 5"/>
          <p:cNvSpPr/>
          <p:nvPr/>
        </p:nvSpPr>
        <p:spPr>
          <a:xfrm>
            <a:off x="8156576" y="4286251"/>
            <a:ext cx="549275" cy="411956"/>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p>
        </p:txBody>
      </p:sp>
      <p:sp>
        <p:nvSpPr>
          <p:cNvPr id="7" name="直接连接符 9"/>
          <p:cNvSpPr>
            <a:spLocks noChangeShapeType="1"/>
          </p:cNvSpPr>
          <p:nvPr/>
        </p:nvSpPr>
        <p:spPr bwMode="auto">
          <a:xfrm>
            <a:off x="8991600" y="0"/>
            <a:ext cx="0" cy="51435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 name="矩形 7"/>
          <p:cNvSpPr/>
          <p:nvPr/>
        </p:nvSpPr>
        <p:spPr bwMode="auto">
          <a:xfrm>
            <a:off x="8839200" y="0"/>
            <a:ext cx="304800" cy="51435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a:p>
        </p:txBody>
      </p:sp>
      <p:sp>
        <p:nvSpPr>
          <p:cNvPr id="9" name="直接连接符 11"/>
          <p:cNvSpPr>
            <a:spLocks noChangeShapeType="1"/>
          </p:cNvSpPr>
          <p:nvPr/>
        </p:nvSpPr>
        <p:spPr bwMode="auto">
          <a:xfrm>
            <a:off x="8915400" y="0"/>
            <a:ext cx="0" cy="5143500"/>
          </a:xfrm>
          <a:prstGeom prst="line">
            <a:avLst/>
          </a:prstGeom>
          <a:noFill/>
          <a:ln w="9525">
            <a:solidFill>
              <a:schemeClr val="accent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 name="直接连接符 18"/>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dirty="0">
              <a:latin typeface="+mn-lt"/>
              <a:ea typeface="+mn-ea"/>
              <a:cs typeface="+mn-cs"/>
            </a:endParaRPr>
          </a:p>
        </p:txBody>
      </p:sp>
      <p:sp>
        <p:nvSpPr>
          <p:cNvPr id="11" name="直接连接符 19"/>
          <p:cNvSpPr>
            <a:spLocks noChangeShapeType="1"/>
          </p:cNvSpPr>
          <p:nvPr/>
        </p:nvSpPr>
        <p:spPr bwMode="auto">
          <a:xfrm>
            <a:off x="6192838" y="0"/>
            <a:ext cx="0" cy="5143500"/>
          </a:xfrm>
          <a:prstGeom prst="line">
            <a:avLst/>
          </a:prstGeom>
          <a:noFill/>
          <a:ln w="12700">
            <a:solidFill>
              <a:schemeClr val="accent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 name="标题 1"/>
          <p:cNvSpPr>
            <a:spLocks noGrp="1"/>
          </p:cNvSpPr>
          <p:nvPr>
            <p:ph type="title"/>
          </p:nvPr>
        </p:nvSpPr>
        <p:spPr>
          <a:xfrm rot="5400000">
            <a:off x="4138803" y="2343150"/>
            <a:ext cx="4732020" cy="457200"/>
          </a:xfrm>
        </p:spPr>
        <p:txBody>
          <a:bodyPr/>
          <a:lstStyle>
            <a:lvl1pPr algn="l">
              <a:buNone/>
              <a:defRPr sz="1500" b="1"/>
            </a:lvl1pPr>
          </a:lstStyle>
          <a:p>
            <a:r>
              <a:rPr lang="zh-CN" altLang="en-US"/>
              <a:t>单击此处编辑母版标题样式</a:t>
            </a:r>
            <a:endParaRPr lang="en-US"/>
          </a:p>
        </p:txBody>
      </p:sp>
      <p:sp>
        <p:nvSpPr>
          <p:cNvPr id="3" name="图片占位符 2"/>
          <p:cNvSpPr>
            <a:spLocks noGrp="1"/>
          </p:cNvSpPr>
          <p:nvPr>
            <p:ph type="pic" idx="1"/>
          </p:nvPr>
        </p:nvSpPr>
        <p:spPr>
          <a:xfrm>
            <a:off x="0" y="0"/>
            <a:ext cx="6172200" cy="51435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24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6765798" y="198596"/>
            <a:ext cx="1524000" cy="3717036"/>
          </a:xfrm>
        </p:spPr>
        <p:txBody>
          <a:bodyPr rot="0" spcFirstLastPara="0" vertOverflow="overflow" horzOverflow="overflow" spcCol="274320" rtlCol="0" fromWordArt="0" forceAA="0">
            <a:normAutofit/>
          </a:bodyPr>
          <a:lstStyle>
            <a:lvl1pPr marL="0" indent="0">
              <a:spcBef>
                <a:spcPts val="75"/>
              </a:spcBef>
              <a:spcAft>
                <a:spcPts val="300"/>
              </a:spcAft>
              <a:buFontTx/>
              <a:buNone/>
              <a:defRPr sz="900"/>
            </a:lvl1pPr>
            <a:lvl2pPr>
              <a:defRPr sz="900"/>
            </a:lvl2pPr>
            <a:lvl3pPr>
              <a:defRPr sz="750"/>
            </a:lvl3pPr>
            <a:lvl4pPr>
              <a:defRPr sz="675"/>
            </a:lvl4pPr>
            <a:lvl5pPr>
              <a:defRPr sz="675"/>
            </a:lvl5pPr>
          </a:lstStyle>
          <a:p>
            <a:pPr lvl="0"/>
            <a:r>
              <a:rPr lang="zh-CN" altLang="en-US"/>
              <a:t>单击此处编辑母版文本样式</a:t>
            </a:r>
          </a:p>
        </p:txBody>
      </p:sp>
      <p:sp>
        <p:nvSpPr>
          <p:cNvPr id="12" name="日期占位符 16"/>
          <p:cNvSpPr>
            <a:spLocks noGrp="1"/>
          </p:cNvSpPr>
          <p:nvPr>
            <p:ph type="dt" sz="half" idx="10"/>
          </p:nvPr>
        </p:nvSpPr>
        <p:spPr/>
        <p:txBody>
          <a:bodyPr/>
          <a:lstStyle>
            <a:lvl1pPr>
              <a:defRPr/>
            </a:lvl1pPr>
          </a:lstStyle>
          <a:p>
            <a:pPr>
              <a:defRPr/>
            </a:pPr>
            <a:fld id="{02657C46-3382-9040-9BAA-A2AEA650ED37}" type="datetimeFigureOut">
              <a:rPr lang="zh-CN" altLang="en-US"/>
              <a:pPr>
                <a:defRPr/>
              </a:pPr>
              <a:t>2022/7/4</a:t>
            </a:fld>
            <a:endParaRPr lang="zh-CN" altLang="en-US"/>
          </a:p>
        </p:txBody>
      </p:sp>
      <p:sp>
        <p:nvSpPr>
          <p:cNvPr id="13" name="灯片编号占位符 17"/>
          <p:cNvSpPr>
            <a:spLocks noGrp="1"/>
          </p:cNvSpPr>
          <p:nvPr>
            <p:ph type="sldNum" sz="quarter" idx="11"/>
          </p:nvPr>
        </p:nvSpPr>
        <p:spPr/>
        <p:txBody>
          <a:bodyPr/>
          <a:lstStyle>
            <a:lvl1pPr>
              <a:defRPr/>
            </a:lvl1pPr>
          </a:lstStyle>
          <a:p>
            <a:pPr>
              <a:defRPr/>
            </a:pPr>
            <a:fld id="{01A098D6-9024-B64A-83A9-BBD9DF9F1B5E}" type="slidenum">
              <a:rPr lang="zh-CN" altLang="en-US"/>
              <a:pPr>
                <a:defRPr/>
              </a:pPr>
              <a:t>‹#›</a:t>
            </a:fld>
            <a:endParaRPr lang="zh-CN" altLang="en-US"/>
          </a:p>
        </p:txBody>
      </p:sp>
      <p:sp>
        <p:nvSpPr>
          <p:cNvPr id="14" name="页脚占位符 20"/>
          <p:cNvSpPr>
            <a:spLocks noGrp="1"/>
          </p:cNvSpPr>
          <p:nvPr>
            <p:ph type="ftr" sz="quarter" idx="12"/>
          </p:nvPr>
        </p:nvSpPr>
        <p:spPr/>
        <p:txBody>
          <a:bodyPr rtlCol="0"/>
          <a:lstStyle>
            <a:lvl1pPr>
              <a:defRPr/>
            </a:lvl1pPr>
          </a:lstStyle>
          <a:p>
            <a:pPr>
              <a:defRPr/>
            </a:pPr>
            <a:endParaRPr lang="zh-CN" altLang="en-US"/>
          </a:p>
        </p:txBody>
      </p:sp>
    </p:spTree>
    <p:extLst>
      <p:ext uri="{BB962C8B-B14F-4D97-AF65-F5344CB8AC3E}">
        <p14:creationId xmlns:p14="http://schemas.microsoft.com/office/powerpoint/2010/main" val="3263338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dirty="0">
              <a:latin typeface="+mn-lt"/>
              <a:ea typeface="SimHei" charset="-122"/>
              <a:cs typeface="SimHei" charset="-122"/>
            </a:endParaRPr>
          </a:p>
        </p:txBody>
      </p:sp>
      <p:sp>
        <p:nvSpPr>
          <p:cNvPr id="22" name="标题占位符 21"/>
          <p:cNvSpPr>
            <a:spLocks noGrp="1"/>
          </p:cNvSpPr>
          <p:nvPr>
            <p:ph type="title"/>
          </p:nvPr>
        </p:nvSpPr>
        <p:spPr>
          <a:xfrm>
            <a:off x="457200" y="205979"/>
            <a:ext cx="7467600" cy="857250"/>
          </a:xfrm>
          <a:prstGeom prst="rect">
            <a:avLst/>
          </a:prstGeom>
        </p:spPr>
        <p:txBody>
          <a:bodyPr vert="horz" wrap="square" lIns="91440" tIns="45720" rIns="91440" bIns="45720" numCol="1" anchor="b" anchorCtr="0" compatLnSpc="1">
            <a:prstTxWarp prst="textNoShape">
              <a:avLst/>
            </a:prstTxWarp>
            <a:normAutofit/>
          </a:bodyPr>
          <a:lstStyle/>
          <a:p>
            <a:pPr lvl="0"/>
            <a:r>
              <a:rPr lang="zh-CN" altLang="en-US" dirty="0"/>
              <a:t>单击此处编辑母版标题样式</a:t>
            </a:r>
            <a:endParaRPr lang="en-US" dirty="0"/>
          </a:p>
        </p:txBody>
      </p:sp>
      <p:sp>
        <p:nvSpPr>
          <p:cNvPr id="1028" name="文本占位符 12"/>
          <p:cNvSpPr>
            <a:spLocks noGrp="1"/>
          </p:cNvSpPr>
          <p:nvPr>
            <p:ph type="body" idx="1"/>
          </p:nvPr>
        </p:nvSpPr>
        <p:spPr bwMode="auto">
          <a:xfrm>
            <a:off x="457200" y="1200150"/>
            <a:ext cx="7467600" cy="365521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日期占位符 13"/>
          <p:cNvSpPr>
            <a:spLocks noGrp="1"/>
          </p:cNvSpPr>
          <p:nvPr>
            <p:ph type="dt" sz="half" idx="2"/>
          </p:nvPr>
        </p:nvSpPr>
        <p:spPr>
          <a:xfrm rot="5400000">
            <a:off x="7840465" y="763389"/>
            <a:ext cx="1508522" cy="384175"/>
          </a:xfrm>
          <a:prstGeom prst="rect">
            <a:avLst/>
          </a:prstGeom>
        </p:spPr>
        <p:txBody>
          <a:bodyPr vert="horz" wrap="square" lIns="91440" tIns="45720" rIns="91440" bIns="45720" numCol="1" anchor="ctr" anchorCtr="0" compatLnSpc="1">
            <a:prstTxWarp prst="textNoShape">
              <a:avLst/>
            </a:prstTxWarp>
          </a:bodyPr>
          <a:lstStyle>
            <a:lvl1pPr algn="r">
              <a:defRPr kumimoji="0" sz="900">
                <a:solidFill>
                  <a:schemeClr val="tx2"/>
                </a:solidFill>
                <a:latin typeface="+mn-lt"/>
                <a:ea typeface="SimHei" charset="-122"/>
                <a:cs typeface="SimHei" charset="-122"/>
              </a:defRPr>
            </a:lvl1pPr>
          </a:lstStyle>
          <a:p>
            <a:pPr>
              <a:defRPr/>
            </a:pPr>
            <a:fld id="{00AD3F75-2FFD-4A44-8554-012F183FE008}" type="datetimeFigureOut">
              <a:rPr lang="zh-CN" altLang="en-US" smtClean="0"/>
              <a:pPr>
                <a:defRPr/>
              </a:pPr>
              <a:t>2022/7/4</a:t>
            </a:fld>
            <a:endParaRPr lang="zh-CN" altLang="en-US"/>
          </a:p>
        </p:txBody>
      </p:sp>
      <p:sp>
        <p:nvSpPr>
          <p:cNvPr id="3" name="页脚占位符 2"/>
          <p:cNvSpPr>
            <a:spLocks noGrp="1"/>
          </p:cNvSpPr>
          <p:nvPr>
            <p:ph type="ftr" sz="quarter" idx="3"/>
          </p:nvPr>
        </p:nvSpPr>
        <p:spPr>
          <a:xfrm rot="5400000">
            <a:off x="7389813" y="2757091"/>
            <a:ext cx="2400300" cy="365125"/>
          </a:xfrm>
          <a:prstGeom prst="rect">
            <a:avLst/>
          </a:prstGeom>
        </p:spPr>
        <p:txBody>
          <a:bodyPr vert="horz" anchor="ctr" anchorCtr="0"/>
          <a:lstStyle>
            <a:lvl1pPr algn="l" eaLnBrk="1" fontAlgn="auto" latinLnBrk="0" hangingPunct="1">
              <a:spcBef>
                <a:spcPts val="0"/>
              </a:spcBef>
              <a:spcAft>
                <a:spcPts val="0"/>
              </a:spcAft>
              <a:defRPr kumimoji="0" sz="900">
                <a:solidFill>
                  <a:schemeClr val="tx2"/>
                </a:solidFill>
                <a:latin typeface="+mn-lt"/>
                <a:ea typeface="SimHei" charset="-122"/>
                <a:cs typeface="SimHei" charset="-122"/>
              </a:defRPr>
            </a:lvl1pPr>
          </a:lstStyle>
          <a:p>
            <a:pPr>
              <a:defRPr/>
            </a:pPr>
            <a:endParaRPr lang="zh-CN" altLang="en-US"/>
          </a:p>
        </p:txBody>
      </p:sp>
      <p:sp>
        <p:nvSpPr>
          <p:cNvPr id="7" name="直接连接符 6"/>
          <p:cNvSpPr>
            <a:spLocks noChangeShapeType="1"/>
          </p:cNvSpPr>
          <p:nvPr/>
        </p:nvSpPr>
        <p:spPr bwMode="auto">
          <a:xfrm>
            <a:off x="76200"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kumimoji="0" lang="en-US">
              <a:latin typeface="+mn-lt"/>
              <a:ea typeface="SimHei" charset="-122"/>
              <a:cs typeface="SimHei" charset="-122"/>
            </a:endParaRPr>
          </a:p>
        </p:txBody>
      </p:sp>
      <p:sp>
        <p:nvSpPr>
          <p:cNvPr id="1032" name="直接连接符 8"/>
          <p:cNvSpPr>
            <a:spLocks noChangeShapeType="1"/>
          </p:cNvSpPr>
          <p:nvPr/>
        </p:nvSpPr>
        <p:spPr bwMode="auto">
          <a:xfrm>
            <a:off x="8991600" y="0"/>
            <a:ext cx="0" cy="514350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SimHei" charset="-122"/>
              <a:cs typeface="SimHei" charset="-122"/>
            </a:endParaRPr>
          </a:p>
        </p:txBody>
      </p:sp>
      <p:sp>
        <p:nvSpPr>
          <p:cNvPr id="10" name="矩形 9"/>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a:latin typeface="+mn-lt"/>
              <a:ea typeface="SimHei" charset="-122"/>
              <a:cs typeface="SimHei" charset="-122"/>
            </a:endParaRPr>
          </a:p>
        </p:txBody>
      </p:sp>
      <p:sp>
        <p:nvSpPr>
          <p:cNvPr id="1034" name="直接连接符 10"/>
          <p:cNvSpPr>
            <a:spLocks noChangeShapeType="1"/>
          </p:cNvSpPr>
          <p:nvPr/>
        </p:nvSpPr>
        <p:spPr bwMode="auto">
          <a:xfrm>
            <a:off x="8915400" y="0"/>
            <a:ext cx="0" cy="5143500"/>
          </a:xfrm>
          <a:prstGeom prst="line">
            <a:avLst/>
          </a:prstGeom>
          <a:noFill/>
          <a:ln w="9525">
            <a:solidFill>
              <a:schemeClr val="accent1"/>
            </a:solidFill>
            <a:round/>
            <a:headEnd/>
            <a:tailEnd/>
          </a:ln>
          <a:extLst>
            <a:ext uri="{909E8E84-426E-40dd-AFC4-6F175D3DCCD1}">
              <a14:hiddenFill xmlns="" xmlns:a14="http://schemas.microsoft.com/office/drawing/2010/main">
                <a:noFill/>
              </a14:hiddenFill>
            </a:ext>
          </a:extLst>
        </p:spPr>
        <p:txBody>
          <a:bodyPr/>
          <a:lstStyle/>
          <a:p>
            <a:endParaRPr lang="zh-CN" altLang="en-US">
              <a:latin typeface="+mn-lt"/>
              <a:ea typeface="SimHei" charset="-122"/>
              <a:cs typeface="SimHei" charset="-122"/>
            </a:endParaRPr>
          </a:p>
        </p:txBody>
      </p:sp>
      <p:sp>
        <p:nvSpPr>
          <p:cNvPr id="12" name="椭圆 11"/>
          <p:cNvSpPr/>
          <p:nvPr/>
        </p:nvSpPr>
        <p:spPr>
          <a:xfrm>
            <a:off x="8156576" y="4286251"/>
            <a:ext cx="549275" cy="411956"/>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kumimoji="0" lang="en-US" dirty="0">
              <a:latin typeface="+mn-lt"/>
              <a:ea typeface="SimHei" charset="-122"/>
              <a:cs typeface="SimHei" charset="-122"/>
            </a:endParaRPr>
          </a:p>
        </p:txBody>
      </p:sp>
      <p:sp>
        <p:nvSpPr>
          <p:cNvPr id="23" name="灯片编号占位符 22"/>
          <p:cNvSpPr>
            <a:spLocks noGrp="1"/>
          </p:cNvSpPr>
          <p:nvPr>
            <p:ph type="sldNum" sz="quarter" idx="4"/>
          </p:nvPr>
        </p:nvSpPr>
        <p:spPr>
          <a:xfrm>
            <a:off x="8129588" y="4300538"/>
            <a:ext cx="609600" cy="390525"/>
          </a:xfrm>
          <a:prstGeom prst="rect">
            <a:avLst/>
          </a:prstGeom>
        </p:spPr>
        <p:txBody>
          <a:bodyPr vert="horz" wrap="square" lIns="91440" tIns="45720" rIns="91440" bIns="45720" numCol="1" anchor="ctr" anchorCtr="0" compatLnSpc="1">
            <a:prstTxWarp prst="textNoShape">
              <a:avLst/>
            </a:prstTxWarp>
          </a:bodyPr>
          <a:lstStyle>
            <a:lvl1pPr algn="ctr">
              <a:defRPr kumimoji="0" sz="1050" b="1">
                <a:solidFill>
                  <a:srgbClr val="FFFFFF"/>
                </a:solidFill>
                <a:latin typeface="+mn-lt"/>
                <a:ea typeface="SimHei" charset="-122"/>
                <a:cs typeface="SimHei" charset="-122"/>
              </a:defRPr>
            </a:lvl1pPr>
          </a:lstStyle>
          <a:p>
            <a:pPr>
              <a:defRPr/>
            </a:pPr>
            <a:fld id="{27E055B6-1A9E-A64A-8096-09C1754C55D9}" type="slidenum">
              <a:rPr lang="zh-CN" altLang="en-US" smtClean="0"/>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09" r:id="rId4"/>
    <p:sldLayoutId id="2147484110" r:id="rId5"/>
    <p:sldLayoutId id="2147484117" r:id="rId6"/>
    <p:sldLayoutId id="2147484111" r:id="rId7"/>
    <p:sldLayoutId id="2147484118" r:id="rId8"/>
    <p:sldLayoutId id="2147484119" r:id="rId9"/>
    <p:sldLayoutId id="2147484112" r:id="rId10"/>
    <p:sldLayoutId id="2147484113" r:id="rId11"/>
    <p:sldLayoutId id="2147484120" r:id="rId12"/>
  </p:sldLayoutIdLst>
  <p:txStyles>
    <p:titleStyle>
      <a:lvl1pPr algn="l" rtl="0" eaLnBrk="0" fontAlgn="base" hangingPunct="0">
        <a:spcBef>
          <a:spcPct val="0"/>
        </a:spcBef>
        <a:spcAft>
          <a:spcPct val="0"/>
        </a:spcAft>
        <a:defRPr sz="2700" b="1" kern="1200" cap="small">
          <a:solidFill>
            <a:schemeClr val="tx1"/>
          </a:solidFill>
          <a:latin typeface="+mn-lt"/>
          <a:ea typeface="SimHei" charset="-122"/>
          <a:cs typeface="SimHei" charset="-122"/>
        </a:defRPr>
      </a:lvl1pPr>
      <a:lvl2pPr algn="l" rtl="0" eaLnBrk="0" fontAlgn="base" hangingPunct="0">
        <a:spcBef>
          <a:spcPct val="0"/>
        </a:spcBef>
        <a:spcAft>
          <a:spcPct val="0"/>
        </a:spcAft>
        <a:defRPr sz="2250" b="1">
          <a:solidFill>
            <a:schemeClr val="tx1"/>
          </a:solidFill>
          <a:latin typeface="黑体" charset="0"/>
          <a:ea typeface="黑体" charset="0"/>
          <a:cs typeface="黑体" charset="0"/>
        </a:defRPr>
      </a:lvl2pPr>
      <a:lvl3pPr algn="l" rtl="0" eaLnBrk="0" fontAlgn="base" hangingPunct="0">
        <a:spcBef>
          <a:spcPct val="0"/>
        </a:spcBef>
        <a:spcAft>
          <a:spcPct val="0"/>
        </a:spcAft>
        <a:defRPr sz="2250" b="1">
          <a:solidFill>
            <a:schemeClr val="tx1"/>
          </a:solidFill>
          <a:latin typeface="黑体" charset="0"/>
          <a:ea typeface="黑体" charset="0"/>
          <a:cs typeface="黑体" charset="0"/>
        </a:defRPr>
      </a:lvl3pPr>
      <a:lvl4pPr algn="l" rtl="0" eaLnBrk="0" fontAlgn="base" hangingPunct="0">
        <a:spcBef>
          <a:spcPct val="0"/>
        </a:spcBef>
        <a:spcAft>
          <a:spcPct val="0"/>
        </a:spcAft>
        <a:defRPr sz="2250" b="1">
          <a:solidFill>
            <a:schemeClr val="tx1"/>
          </a:solidFill>
          <a:latin typeface="黑体" charset="0"/>
          <a:ea typeface="黑体" charset="0"/>
          <a:cs typeface="黑体" charset="0"/>
        </a:defRPr>
      </a:lvl4pPr>
      <a:lvl5pPr algn="l" rtl="0" eaLnBrk="0" fontAlgn="base" hangingPunct="0">
        <a:spcBef>
          <a:spcPct val="0"/>
        </a:spcBef>
        <a:spcAft>
          <a:spcPct val="0"/>
        </a:spcAft>
        <a:defRPr sz="2250" b="1">
          <a:solidFill>
            <a:schemeClr val="tx1"/>
          </a:solidFill>
          <a:latin typeface="黑体" charset="0"/>
          <a:ea typeface="黑体" charset="0"/>
          <a:cs typeface="黑体" charset="0"/>
        </a:defRPr>
      </a:lvl5pPr>
      <a:lvl6pPr marL="342900" algn="l" rtl="0" fontAlgn="base">
        <a:spcBef>
          <a:spcPct val="0"/>
        </a:spcBef>
        <a:spcAft>
          <a:spcPct val="0"/>
        </a:spcAft>
        <a:defRPr sz="2250" b="1">
          <a:solidFill>
            <a:schemeClr val="tx1"/>
          </a:solidFill>
          <a:latin typeface="华文楷体" charset="0"/>
          <a:ea typeface="华文楷体" charset="0"/>
          <a:cs typeface="华文楷体" charset="0"/>
        </a:defRPr>
      </a:lvl6pPr>
      <a:lvl7pPr marL="685800" algn="l" rtl="0" fontAlgn="base">
        <a:spcBef>
          <a:spcPct val="0"/>
        </a:spcBef>
        <a:spcAft>
          <a:spcPct val="0"/>
        </a:spcAft>
        <a:defRPr sz="2250" b="1">
          <a:solidFill>
            <a:schemeClr val="tx1"/>
          </a:solidFill>
          <a:latin typeface="华文楷体" charset="0"/>
          <a:ea typeface="华文楷体" charset="0"/>
          <a:cs typeface="华文楷体" charset="0"/>
        </a:defRPr>
      </a:lvl7pPr>
      <a:lvl8pPr marL="1028700" algn="l" rtl="0" fontAlgn="base">
        <a:spcBef>
          <a:spcPct val="0"/>
        </a:spcBef>
        <a:spcAft>
          <a:spcPct val="0"/>
        </a:spcAft>
        <a:defRPr sz="2250" b="1">
          <a:solidFill>
            <a:schemeClr val="tx1"/>
          </a:solidFill>
          <a:latin typeface="华文楷体" charset="0"/>
          <a:ea typeface="华文楷体" charset="0"/>
          <a:cs typeface="华文楷体" charset="0"/>
        </a:defRPr>
      </a:lvl8pPr>
      <a:lvl9pPr marL="1371600" algn="l" rtl="0" fontAlgn="base">
        <a:spcBef>
          <a:spcPct val="0"/>
        </a:spcBef>
        <a:spcAft>
          <a:spcPct val="0"/>
        </a:spcAft>
        <a:defRPr sz="2250" b="1">
          <a:solidFill>
            <a:schemeClr val="tx1"/>
          </a:solidFill>
          <a:latin typeface="华文楷体" charset="0"/>
          <a:ea typeface="华文楷体" charset="0"/>
          <a:cs typeface="华文楷体" charset="0"/>
        </a:defRPr>
      </a:lvl9pPr>
    </p:titleStyle>
    <p:bodyStyle>
      <a:lvl1pPr marL="204788" indent="-204788" algn="l" rtl="0" eaLnBrk="0" fontAlgn="base" hangingPunct="0">
        <a:spcBef>
          <a:spcPts val="450"/>
        </a:spcBef>
        <a:spcAft>
          <a:spcPct val="0"/>
        </a:spcAft>
        <a:buClr>
          <a:schemeClr val="accent1"/>
        </a:buClr>
        <a:buSzPct val="70000"/>
        <a:buFont typeface="Wingdings" charset="0"/>
        <a:buChar char=""/>
        <a:defRPr sz="2100" b="1" kern="1200">
          <a:solidFill>
            <a:schemeClr val="tx1"/>
          </a:solidFill>
          <a:latin typeface="+mn-lt"/>
          <a:ea typeface="SimHei" charset="-122"/>
          <a:cs typeface="SimHei" charset="-122"/>
        </a:defRPr>
      </a:lvl1pPr>
      <a:lvl2pPr marL="479822" indent="-204788" algn="l" rtl="0" eaLnBrk="0" fontAlgn="base" hangingPunct="0">
        <a:spcBef>
          <a:spcPct val="20000"/>
        </a:spcBef>
        <a:spcAft>
          <a:spcPct val="0"/>
        </a:spcAft>
        <a:buClr>
          <a:schemeClr val="accent1"/>
        </a:buClr>
        <a:buSzPct val="80000"/>
        <a:buFont typeface="Wingdings 2" charset="0"/>
        <a:buChar char=""/>
        <a:defRPr sz="1800" b="1" kern="1200">
          <a:solidFill>
            <a:schemeClr val="tx1"/>
          </a:solidFill>
          <a:latin typeface="+mn-lt"/>
          <a:ea typeface="SimHei" charset="-122"/>
          <a:cs typeface="SimHei" charset="-122"/>
        </a:defRPr>
      </a:lvl2pPr>
      <a:lvl3pPr marL="685800" indent="-136922" algn="l" rtl="0" eaLnBrk="0" fontAlgn="base" hangingPunct="0">
        <a:spcBef>
          <a:spcPct val="20000"/>
        </a:spcBef>
        <a:spcAft>
          <a:spcPct val="0"/>
        </a:spcAft>
        <a:buClr>
          <a:srgbClr val="E0752F"/>
        </a:buClr>
        <a:buSzPct val="60000"/>
        <a:buFont typeface="Wingdings" charset="0"/>
        <a:buChar char=""/>
        <a:defRPr sz="1500" b="1" kern="1200">
          <a:solidFill>
            <a:schemeClr val="tx1"/>
          </a:solidFill>
          <a:latin typeface="+mn-lt"/>
          <a:ea typeface="SimHei" charset="-122"/>
          <a:cs typeface="SimHei" charset="-122"/>
        </a:defRPr>
      </a:lvl3pPr>
      <a:lvl4pPr marL="890588" indent="-136922" algn="l" rtl="0" eaLnBrk="0" fontAlgn="base" hangingPunct="0">
        <a:spcBef>
          <a:spcPct val="20000"/>
        </a:spcBef>
        <a:spcAft>
          <a:spcPct val="0"/>
        </a:spcAft>
        <a:buClr>
          <a:srgbClr val="FEC3AE"/>
        </a:buClr>
        <a:buSzPct val="60000"/>
        <a:buFont typeface="Wingdings" charset="0"/>
        <a:buChar char=""/>
        <a:defRPr sz="1500" b="1" kern="1200">
          <a:solidFill>
            <a:schemeClr val="tx1"/>
          </a:solidFill>
          <a:latin typeface="+mn-lt"/>
          <a:ea typeface="SimHei" charset="-122"/>
          <a:cs typeface="SimHei" charset="-122"/>
        </a:defRPr>
      </a:lvl4pPr>
      <a:lvl5pPr marL="1096566" indent="-136922" algn="l" rtl="0" eaLnBrk="0" fontAlgn="base" hangingPunct="0">
        <a:spcBef>
          <a:spcPct val="20000"/>
        </a:spcBef>
        <a:spcAft>
          <a:spcPct val="0"/>
        </a:spcAft>
        <a:buClr>
          <a:srgbClr val="BDCAE9"/>
        </a:buClr>
        <a:buSzPct val="68000"/>
        <a:buFont typeface="Wingdings 2" charset="0"/>
        <a:buChar char=""/>
        <a:defRPr sz="1350" b="1" kern="1200">
          <a:solidFill>
            <a:schemeClr val="tx1"/>
          </a:solidFill>
          <a:latin typeface="+mn-lt"/>
          <a:ea typeface="SimHei" charset="-122"/>
          <a:cs typeface="SimHei" charset="-122"/>
        </a:defRPr>
      </a:lvl5pPr>
      <a:lvl6pPr marL="1303020" indent="-137160" algn="l" rtl="0" eaLnBrk="1" latinLnBrk="0" hangingPunct="1">
        <a:spcBef>
          <a:spcPct val="20000"/>
        </a:spcBef>
        <a:buClr>
          <a:schemeClr val="accent1"/>
        </a:buClr>
        <a:buChar char="•"/>
        <a:defRPr kumimoji="0" sz="1200" kern="1200">
          <a:solidFill>
            <a:schemeClr val="tx2"/>
          </a:solidFill>
          <a:latin typeface="+mn-lt"/>
          <a:ea typeface="+mn-ea"/>
          <a:cs typeface="+mn-cs"/>
        </a:defRPr>
      </a:lvl6pPr>
      <a:lvl7pPr marL="1508760" indent="-137160" algn="l" rtl="0" eaLnBrk="1" latinLnBrk="0" hangingPunct="1">
        <a:spcBef>
          <a:spcPct val="20000"/>
        </a:spcBef>
        <a:buClr>
          <a:schemeClr val="accent1">
            <a:tint val="60000"/>
          </a:schemeClr>
        </a:buClr>
        <a:buSzPct val="60000"/>
        <a:buFont typeface="Wingdings"/>
        <a:buChar char=""/>
        <a:defRPr kumimoji="0" sz="1050" kern="1200" baseline="0">
          <a:solidFill>
            <a:schemeClr val="tx2"/>
          </a:solidFill>
          <a:latin typeface="+mn-lt"/>
          <a:ea typeface="+mn-ea"/>
          <a:cs typeface="+mn-cs"/>
        </a:defRPr>
      </a:lvl7pPr>
      <a:lvl8pPr marL="1714500" indent="-137160" algn="l" rtl="0" eaLnBrk="1" latinLnBrk="0" hangingPunct="1">
        <a:spcBef>
          <a:spcPct val="20000"/>
        </a:spcBef>
        <a:buClr>
          <a:schemeClr val="accent2"/>
        </a:buClr>
        <a:buChar char="•"/>
        <a:defRPr kumimoji="0" sz="1050" kern="1200" cap="small" baseline="0">
          <a:solidFill>
            <a:schemeClr val="tx2"/>
          </a:solidFill>
          <a:latin typeface="+mn-lt"/>
          <a:ea typeface="+mn-ea"/>
          <a:cs typeface="+mn-cs"/>
        </a:defRPr>
      </a:lvl8pPr>
      <a:lvl9pPr marL="1920240" indent="-137160" algn="l" rtl="0" eaLnBrk="1" latinLnBrk="0" hangingPunct="1">
        <a:spcBef>
          <a:spcPct val="20000"/>
        </a:spcBef>
        <a:buClr>
          <a:schemeClr val="accent1">
            <a:shade val="75000"/>
          </a:schemeClr>
        </a:buClr>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oleObject" Target="../embeddings/oleObject1.bin"/><Relationship Id="rId7" Type="http://schemas.openxmlformats.org/officeDocument/2006/relationships/image" Target="../media/image12.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2.bin"/><Relationship Id="rId10" Type="http://schemas.openxmlformats.org/officeDocument/2006/relationships/image" Target="../media/image29.png"/><Relationship Id="rId4" Type="http://schemas.openxmlformats.org/officeDocument/2006/relationships/image" Target="../media/image10.wmf"/><Relationship Id="rId9" Type="http://schemas.openxmlformats.org/officeDocument/2006/relationships/image" Target="../media/image280.pn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3.bin"/><Relationship Id="rId7" Type="http://schemas.openxmlformats.org/officeDocument/2006/relationships/image" Target="../media/image280.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4.emf"/></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9.emf"/><Relationship Id="rId3" Type="http://schemas.openxmlformats.org/officeDocument/2006/relationships/notesSlide" Target="../notesSlides/notesSlide19.xml"/><Relationship Id="rId7" Type="http://schemas.openxmlformats.org/officeDocument/2006/relationships/image" Target="../media/image22.png"/><Relationship Id="rId12" Type="http://schemas.openxmlformats.org/officeDocument/2006/relationships/oleObject" Target="../embeddings/oleObject7.bin"/><Relationship Id="rId2" Type="http://schemas.openxmlformats.org/officeDocument/2006/relationships/slideLayout" Target="../slideLayouts/slideLayout7.xml"/><Relationship Id="rId16" Type="http://schemas.openxmlformats.org/officeDocument/2006/relationships/image" Target="../media/image37.png"/><Relationship Id="rId1" Type="http://schemas.openxmlformats.org/officeDocument/2006/relationships/vmlDrawing" Target="../drawings/vmlDrawing3.v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oleObject" Target="../embeddings/oleObject4.bin"/><Relationship Id="rId15" Type="http://schemas.openxmlformats.org/officeDocument/2006/relationships/image" Target="../media/image20.wmf"/><Relationship Id="rId10" Type="http://schemas.openxmlformats.org/officeDocument/2006/relationships/oleObject" Target="../embeddings/oleObject6.bin"/><Relationship Id="rId4" Type="http://schemas.openxmlformats.org/officeDocument/2006/relationships/image" Target="../media/image21.png"/><Relationship Id="rId9" Type="http://schemas.openxmlformats.org/officeDocument/2006/relationships/image" Target="../media/image17.wmf"/><Relationship Id="rId1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4.wmf"/><Relationship Id="rId4"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30.png"/><Relationship Id="rId7" Type="http://schemas.openxmlformats.org/officeDocument/2006/relationships/image" Target="../media/image26.e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7.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35.wmf"/><Relationship Id="rId3" Type="http://schemas.openxmlformats.org/officeDocument/2006/relationships/notesSlide" Target="../notesSlides/notesSlide22.xml"/><Relationship Id="rId7" Type="http://schemas.openxmlformats.org/officeDocument/2006/relationships/image" Target="../media/image32.wmf"/><Relationship Id="rId12"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34.wmf"/><Relationship Id="rId5" Type="http://schemas.openxmlformats.org/officeDocument/2006/relationships/image" Target="../media/image31.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33.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notesSlide" Target="../notesSlides/notesSlide23.xml"/><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6.wmf"/><Relationship Id="rId5" Type="http://schemas.openxmlformats.org/officeDocument/2006/relationships/oleObject" Target="../embeddings/oleObject19.bin"/><Relationship Id="rId10" Type="http://schemas.openxmlformats.org/officeDocument/2006/relationships/image" Target="../media/image38.emf"/><Relationship Id="rId4" Type="http://schemas.openxmlformats.org/officeDocument/2006/relationships/image" Target="../media/image39.emf"/><Relationship Id="rId9" Type="http://schemas.openxmlformats.org/officeDocument/2006/relationships/oleObject" Target="../embeddings/oleObject21.bin"/></Relationships>
</file>

<file path=ppt/slides/_rels/slide35.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oleObject" Target="../embeddings/oleObject26.bin"/><Relationship Id="rId18" Type="http://schemas.openxmlformats.org/officeDocument/2006/relationships/image" Target="../media/image810.png"/><Relationship Id="rId3" Type="http://schemas.openxmlformats.org/officeDocument/2006/relationships/notesSlide" Target="../notesSlides/notesSlide24.xml"/><Relationship Id="rId7" Type="http://schemas.openxmlformats.org/officeDocument/2006/relationships/oleObject" Target="../embeddings/oleObject23.bin"/><Relationship Id="rId12" Type="http://schemas.openxmlformats.org/officeDocument/2006/relationships/image" Target="../media/image43.emf"/><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47.png"/><Relationship Id="rId20" Type="http://schemas.openxmlformats.org/officeDocument/2006/relationships/image" Target="../media/image830.png"/><Relationship Id="rId1" Type="http://schemas.openxmlformats.org/officeDocument/2006/relationships/vmlDrawing" Target="../drawings/vmlDrawing8.vml"/><Relationship Id="rId6" Type="http://schemas.openxmlformats.org/officeDocument/2006/relationships/image" Target="../media/image40.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image" Target="../media/image46.tiff"/><Relationship Id="rId10" Type="http://schemas.openxmlformats.org/officeDocument/2006/relationships/image" Target="../media/image42.emf"/><Relationship Id="rId19" Type="http://schemas.openxmlformats.org/officeDocument/2006/relationships/image" Target="../media/image820.png"/><Relationship Id="rId4" Type="http://schemas.openxmlformats.org/officeDocument/2006/relationships/image" Target="../media/image45.emf"/><Relationship Id="rId9" Type="http://schemas.openxmlformats.org/officeDocument/2006/relationships/oleObject" Target="../embeddings/oleObject24.bin"/><Relationship Id="rId14" Type="http://schemas.openxmlformats.org/officeDocument/2006/relationships/image" Target="../media/image44.emf"/></Relationships>
</file>

<file path=ppt/slides/_rels/slide36.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notesSlide" Target="../notesSlides/notesSlide25.xml"/><Relationship Id="rId7" Type="http://schemas.openxmlformats.org/officeDocument/2006/relationships/image" Target="../media/image49.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8.bin"/><Relationship Id="rId5" Type="http://schemas.openxmlformats.org/officeDocument/2006/relationships/image" Target="../media/image48.emf"/><Relationship Id="rId4" Type="http://schemas.openxmlformats.org/officeDocument/2006/relationships/oleObject" Target="../embeddings/oleObject27.bin"/><Relationship Id="rId9" Type="http://schemas.openxmlformats.org/officeDocument/2006/relationships/image" Target="../media/image86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50.emf"/><Relationship Id="rId5" Type="http://schemas.openxmlformats.org/officeDocument/2006/relationships/oleObject" Target="../embeddings/oleObject29.bin"/><Relationship Id="rId4" Type="http://schemas.openxmlformats.org/officeDocument/2006/relationships/image" Target="../media/image4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5"/>
          <p:cNvSpPr>
            <a:spLocks noGrp="1"/>
          </p:cNvSpPr>
          <p:nvPr>
            <p:ph type="ctrTitle"/>
          </p:nvPr>
        </p:nvSpPr>
        <p:spPr bwMode="auto">
          <a:xfrm>
            <a:off x="3005826" y="2463738"/>
            <a:ext cx="4629150" cy="930678"/>
          </a:xfrm>
        </p:spPr>
        <p:txBody>
          <a:bodyPr>
            <a:normAutofit/>
          </a:bodyPr>
          <a:lstStyle/>
          <a:p>
            <a:pPr eaLnBrk="1" hangingPunct="1"/>
            <a:r>
              <a:rPr lang="zh-CN" altLang="en-US" cap="none" smtClean="0"/>
              <a:t>综合实践</a:t>
            </a:r>
            <a:endParaRPr lang="zh-CN" altLang="en-US" cap="none" dirty="0"/>
          </a:p>
        </p:txBody>
      </p:sp>
      <p:sp>
        <p:nvSpPr>
          <p:cNvPr id="15362" name="副标题 6"/>
          <p:cNvSpPr>
            <a:spLocks noGrp="1"/>
          </p:cNvSpPr>
          <p:nvPr>
            <p:ph type="subTitle" idx="1"/>
          </p:nvPr>
        </p:nvSpPr>
        <p:spPr>
          <a:xfrm>
            <a:off x="3005826" y="3651870"/>
            <a:ext cx="4792266" cy="859650"/>
          </a:xfrm>
        </p:spPr>
        <p:txBody>
          <a:bodyPr/>
          <a:lstStyle/>
          <a:p>
            <a:pPr>
              <a:lnSpc>
                <a:spcPct val="125000"/>
              </a:lnSpc>
            </a:pPr>
            <a:r>
              <a:rPr lang="zh-CN" altLang="en-US" sz="1800" b="0">
                <a:solidFill>
                  <a:schemeClr val="tx1"/>
                </a:solidFill>
                <a:latin typeface="SimHei" charset="-122"/>
              </a:rPr>
              <a:t>王越</a:t>
            </a:r>
            <a:endParaRPr lang="en-US" altLang="zh-CN" sz="1800" b="0" dirty="0">
              <a:solidFill>
                <a:schemeClr val="tx1"/>
              </a:solidFill>
              <a:latin typeface="SimHei" charset="-122"/>
            </a:endParaRPr>
          </a:p>
          <a:p>
            <a:pPr>
              <a:lnSpc>
                <a:spcPct val="125000"/>
              </a:lnSpc>
            </a:pPr>
            <a:r>
              <a:rPr lang="zh-CN" altLang="en-US" sz="1800" b="0" dirty="0">
                <a:solidFill>
                  <a:schemeClr val="tx1"/>
                </a:solidFill>
                <a:latin typeface="SimHei" charset="-122"/>
              </a:rPr>
              <a:t>浙江大学 控制科学与工程学院</a:t>
            </a:r>
            <a:endParaRPr lang="en-US" altLang="zh-CN" sz="1800" b="0" dirty="0">
              <a:solidFill>
                <a:schemeClr val="tx1"/>
              </a:solidFill>
              <a:latin typeface="SimHei" charset="-122"/>
            </a:endParaRPr>
          </a:p>
          <a:p>
            <a:pPr eaLnBrk="1" hangingPunct="1"/>
            <a:endParaRPr lang="zh-CN" altLang="en-US" sz="1800" dirty="0">
              <a:solidFill>
                <a:schemeClr val="tx1"/>
              </a:solidFill>
              <a:latin typeface="SimHei" charset="-122"/>
            </a:endParaRPr>
          </a:p>
        </p:txBody>
      </p:sp>
    </p:spTree>
    <p:extLst>
      <p:ext uri="{BB962C8B-B14F-4D97-AF65-F5344CB8AC3E}">
        <p14:creationId xmlns:p14="http://schemas.microsoft.com/office/powerpoint/2010/main" val="8139966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pPr eaLnBrk="1" hangingPunct="1">
              <a:defRPr/>
            </a:pPr>
            <a:r>
              <a:rPr lang="zh-CN" altLang="en-US" cap="none" smtClean="0">
                <a:effectLst>
                  <a:outerShdw blurRad="38100" dist="38100" dir="2700000" algn="tl">
                    <a:srgbClr val="DDDDDD"/>
                  </a:outerShdw>
                </a:effectLst>
                <a:latin typeface="华文楷体" charset="0"/>
                <a:ea typeface="黑体" charset="0"/>
                <a:cs typeface="黑体" charset="0"/>
              </a:rPr>
              <a:t>近似</a:t>
            </a:r>
            <a:r>
              <a:rPr lang="zh-CN" altLang="en-US" cap="none" dirty="0">
                <a:effectLst>
                  <a:outerShdw blurRad="38100" dist="38100" dir="2700000" algn="tl">
                    <a:srgbClr val="DDDDDD"/>
                  </a:outerShdw>
                </a:effectLst>
                <a:latin typeface="华文楷体" charset="0"/>
                <a:ea typeface="黑体" charset="0"/>
                <a:cs typeface="黑体" charset="0"/>
              </a:rPr>
              <a:t>单元分解</a:t>
            </a:r>
          </a:p>
        </p:txBody>
      </p:sp>
      <p:sp>
        <p:nvSpPr>
          <p:cNvPr id="35842" name="内容占位符 2"/>
          <p:cNvSpPr>
            <a:spLocks noGrp="1"/>
          </p:cNvSpPr>
          <p:nvPr>
            <p:ph sz="quarter" idx="1"/>
          </p:nvPr>
        </p:nvSpPr>
        <p:spPr/>
        <p:txBody>
          <a:bodyPr/>
          <a:lstStyle/>
          <a:p>
            <a:pPr eaLnBrk="1" hangingPunct="1">
              <a:lnSpc>
                <a:spcPct val="120000"/>
              </a:lnSpc>
            </a:pPr>
            <a:r>
              <a:rPr lang="zh-CN" altLang="en-US" dirty="0">
                <a:latin typeface="Century Schoolbook" charset="0"/>
                <a:ea typeface="黑体" charset="0"/>
                <a:cs typeface="黑体" charset="0"/>
              </a:rPr>
              <a:t>栅格表示法，将环境分解成若干个大小相同的栅格</a:t>
            </a:r>
            <a:endParaRPr lang="en-US" altLang="zh-CN" dirty="0">
              <a:latin typeface="Century Schoolbook" charset="0"/>
              <a:ea typeface="黑体" charset="0"/>
              <a:cs typeface="Times New Roman" charset="0"/>
            </a:endParaRPr>
          </a:p>
        </p:txBody>
      </p:sp>
      <p:pic>
        <p:nvPicPr>
          <p:cNvPr id="35843" name="Picture 2"/>
          <p:cNvPicPr>
            <a:picLocks noChangeAspect="1" noChangeArrowheads="1"/>
          </p:cNvPicPr>
          <p:nvPr/>
        </p:nvPicPr>
        <p:blipFill>
          <a:blip r:embed="rId2">
            <a:extLst>
              <a:ext uri="{28A0092B-C50C-407E-A947-70E740481C1C}">
                <a14:useLocalDpi xmlns:a14="http://schemas.microsoft.com/office/drawing/2010/main" val="0"/>
              </a:ext>
            </a:extLst>
          </a:blip>
          <a:srcRect r="53964" b="10098"/>
          <a:stretch>
            <a:fillRect/>
          </a:stretch>
        </p:blipFill>
        <p:spPr bwMode="auto">
          <a:xfrm>
            <a:off x="1547664" y="1731743"/>
            <a:ext cx="2614613" cy="253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844" name="组合 57"/>
          <p:cNvGrpSpPr>
            <a:grpSpLocks/>
          </p:cNvGrpSpPr>
          <p:nvPr/>
        </p:nvGrpSpPr>
        <p:grpSpPr bwMode="auto">
          <a:xfrm>
            <a:off x="4149546" y="1731743"/>
            <a:ext cx="2614613" cy="2538413"/>
            <a:chOff x="4572000" y="3284984"/>
            <a:chExt cx="3486933" cy="3384376"/>
          </a:xfrm>
        </p:grpSpPr>
        <p:pic>
          <p:nvPicPr>
            <p:cNvPr id="35845" name="Picture 2"/>
            <p:cNvPicPr>
              <a:picLocks noChangeAspect="1" noChangeArrowheads="1"/>
            </p:cNvPicPr>
            <p:nvPr/>
          </p:nvPicPr>
          <p:blipFill>
            <a:blip r:embed="rId2">
              <a:extLst>
                <a:ext uri="{28A0092B-C50C-407E-A947-70E740481C1C}">
                  <a14:useLocalDpi xmlns:a14="http://schemas.microsoft.com/office/drawing/2010/main" val="0"/>
                </a:ext>
              </a:extLst>
            </a:blip>
            <a:srcRect r="53964" b="10098"/>
            <a:stretch>
              <a:fillRect/>
            </a:stretch>
          </p:blipFill>
          <p:spPr bwMode="auto">
            <a:xfrm>
              <a:off x="4572000" y="3284984"/>
              <a:ext cx="3486933" cy="33843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 name="直接连接符 8"/>
            <p:cNvCxnSpPr/>
            <p:nvPr/>
          </p:nvCxnSpPr>
          <p:spPr>
            <a:xfrm>
              <a:off x="4643454" y="3572306"/>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643454" y="3724698"/>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643454" y="3877091"/>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43454" y="4029483"/>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643454" y="4181875"/>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643454" y="4364429"/>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643454" y="4516821"/>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643454" y="4669213"/>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643454" y="4821605"/>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643454" y="4973997"/>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643454" y="5126389"/>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643454" y="5278781"/>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643454" y="5431174"/>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43454" y="5583566"/>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643454" y="5735958"/>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643454" y="5888350"/>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643454" y="6040742"/>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43454" y="6193134"/>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643454" y="6345527"/>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43454" y="6497919"/>
              <a:ext cx="32582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787948"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940383"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092817"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245251"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397685"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550120"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702554"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854988"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007422"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159857"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6312291"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464725"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617159"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769593"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922028"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74462"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226896"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379330"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531765"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684199"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7836633" y="3356417"/>
              <a:ext cx="0" cy="3241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453971" y="4323734"/>
            <a:ext cx="5403842" cy="646331"/>
          </a:xfrm>
          <a:prstGeom prst="rect">
            <a:avLst/>
          </a:prstGeom>
        </p:spPr>
        <p:txBody>
          <a:bodyPr wrap="square">
            <a:spAutoFit/>
          </a:bodyPr>
          <a:lstStyle/>
          <a:p>
            <a:r>
              <a:rPr lang="zh-CN" altLang="en-US">
                <a:latin typeface="SimHei" charset="-122"/>
                <a:ea typeface="SimHei" charset="-122"/>
                <a:cs typeface="SimHei" charset="-122"/>
              </a:rPr>
              <a:t>并不是每个单元都是完全被占或者完全空闲的，因此分解后的单元集合是对实际地图的一种近似</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p:nvPr>
        </p:nvSpPr>
        <p:spPr bwMode="auto"/>
        <p:txBody>
          <a:bodyPr>
            <a:normAutofit/>
          </a:bodyPr>
          <a:lstStyle/>
          <a:p>
            <a:pPr>
              <a:defRPr/>
            </a:pPr>
            <a:r>
              <a:rPr lang="en-US" altLang="zh-CN" cap="none" dirty="0">
                <a:latin typeface="+mn-lt"/>
              </a:rPr>
              <a:t>2.</a:t>
            </a:r>
            <a:r>
              <a:rPr lang="zh-CN" altLang="en-US" cap="none" dirty="0">
                <a:latin typeface="+mn-lt"/>
              </a:rPr>
              <a:t> </a:t>
            </a:r>
            <a:r>
              <a:rPr lang="en-US" altLang="zh-CN" cap="none" dirty="0">
                <a:latin typeface="+mn-lt"/>
              </a:rPr>
              <a:t>RRT(Rapid-Exploring Random Tree)</a:t>
            </a:r>
            <a:endParaRPr lang="zh-CN" altLang="en-US" cap="none" dirty="0">
              <a:latin typeface="+mn-lt"/>
            </a:endParaRPr>
          </a:p>
        </p:txBody>
      </p:sp>
      <p:sp>
        <p:nvSpPr>
          <p:cNvPr id="105474" name="内容占位符 2"/>
          <p:cNvSpPr>
            <a:spLocks noGrp="1"/>
          </p:cNvSpPr>
          <p:nvPr>
            <p:ph sz="quarter" idx="1"/>
          </p:nvPr>
        </p:nvSpPr>
        <p:spPr/>
        <p:txBody>
          <a:bodyPr/>
          <a:lstStyle/>
          <a:p>
            <a:pPr>
              <a:lnSpc>
                <a:spcPct val="105000"/>
              </a:lnSpc>
            </a:pPr>
            <a:r>
              <a:rPr kumimoji="1" lang="en-US" altLang="zh-CN" sz="1800" dirty="0">
                <a:cs typeface="宋体" charset="0"/>
              </a:rPr>
              <a:t>1998</a:t>
            </a:r>
            <a:r>
              <a:rPr kumimoji="1" lang="zh-CN" altLang="zh-CN" sz="1800" dirty="0">
                <a:cs typeface="宋体" charset="0"/>
              </a:rPr>
              <a:t>年由美国爱荷华州立大学</a:t>
            </a:r>
            <a:r>
              <a:rPr kumimoji="1" lang="en-US" altLang="zh-CN" sz="1800" dirty="0">
                <a:cs typeface="宋体" charset="0"/>
              </a:rPr>
              <a:t>Steven </a:t>
            </a:r>
            <a:r>
              <a:rPr kumimoji="1" lang="en-US" altLang="zh-CN" sz="1800" dirty="0" err="1">
                <a:cs typeface="宋体" charset="0"/>
              </a:rPr>
              <a:t>M.Lavalle</a:t>
            </a:r>
            <a:r>
              <a:rPr kumimoji="1" lang="zh-CN" altLang="zh-CN" sz="1800" dirty="0">
                <a:cs typeface="宋体" charset="0"/>
              </a:rPr>
              <a:t>教授提出</a:t>
            </a:r>
            <a:endParaRPr kumimoji="1" lang="en-US" altLang="zh-CN" sz="1800" dirty="0">
              <a:cs typeface="宋体" charset="0"/>
            </a:endParaRPr>
          </a:p>
          <a:p>
            <a:pPr>
              <a:lnSpc>
                <a:spcPct val="125000"/>
              </a:lnSpc>
              <a:spcBef>
                <a:spcPts val="1050"/>
              </a:spcBef>
            </a:pPr>
            <a:r>
              <a:rPr lang="zh-CN" altLang="en-US" sz="1800" dirty="0">
                <a:ea typeface="黑体" charset="0"/>
                <a:cs typeface="黑体" charset="0"/>
              </a:rPr>
              <a:t>基本思想：</a:t>
            </a:r>
            <a:endParaRPr lang="en-US" altLang="zh-CN" sz="1800" dirty="0">
              <a:ea typeface="黑体" charset="0"/>
              <a:cs typeface="黑体" charset="0"/>
            </a:endParaRPr>
          </a:p>
          <a:p>
            <a:pPr lvl="1">
              <a:lnSpc>
                <a:spcPct val="125000"/>
              </a:lnSpc>
              <a:spcBef>
                <a:spcPts val="1050"/>
              </a:spcBef>
            </a:pPr>
            <a:r>
              <a:rPr lang="zh-CN" altLang="en-US" sz="1500" dirty="0">
                <a:ea typeface="黑体" charset="0"/>
                <a:cs typeface="黑体" charset="0"/>
              </a:rPr>
              <a:t>连通图采用树的形式，以起始点作为树的根节点</a:t>
            </a:r>
            <a:endParaRPr lang="en-US" altLang="zh-CN" sz="1500" dirty="0">
              <a:ea typeface="黑体" charset="0"/>
              <a:cs typeface="黑体" charset="0"/>
            </a:endParaRPr>
          </a:p>
          <a:p>
            <a:pPr lvl="1">
              <a:lnSpc>
                <a:spcPct val="125000"/>
              </a:lnSpc>
              <a:spcBef>
                <a:spcPts val="1050"/>
              </a:spcBef>
            </a:pPr>
            <a:r>
              <a:rPr lang="zh-CN" altLang="en-US" sz="1500" dirty="0">
                <a:ea typeface="黑体" charset="0"/>
                <a:cs typeface="黑体" charset="0"/>
              </a:rPr>
              <a:t>采用在空间中随机采样、连接树中最近节点的方式拓展树</a:t>
            </a:r>
            <a:endParaRPr lang="en-US" altLang="zh-CN" sz="1500" dirty="0">
              <a:ea typeface="黑体" charset="0"/>
              <a:cs typeface="黑体" charset="0"/>
            </a:endParaRPr>
          </a:p>
          <a:p>
            <a:pPr lvl="1">
              <a:lnSpc>
                <a:spcPct val="125000"/>
              </a:lnSpc>
              <a:spcBef>
                <a:spcPts val="1050"/>
              </a:spcBef>
            </a:pPr>
            <a:r>
              <a:rPr lang="zh-CN" altLang="en-US" sz="1500" dirty="0">
                <a:ea typeface="黑体" charset="0"/>
                <a:cs typeface="黑体" charset="0"/>
              </a:rPr>
              <a:t>考虑机器人的运动执行能力</a:t>
            </a:r>
            <a:endParaRPr lang="en-US" altLang="zh-CN" sz="1500" dirty="0">
              <a:ea typeface="黑体" charset="0"/>
              <a:cs typeface="黑体" charset="0"/>
            </a:endParaRPr>
          </a:p>
          <a:p>
            <a:pPr lvl="1">
              <a:lnSpc>
                <a:spcPct val="125000"/>
              </a:lnSpc>
              <a:spcBef>
                <a:spcPts val="1050"/>
              </a:spcBef>
            </a:pPr>
            <a:r>
              <a:rPr lang="zh-CN" altLang="en-US" sz="1500" dirty="0">
                <a:ea typeface="黑体" charset="0"/>
                <a:cs typeface="黑体" charset="0"/>
              </a:rPr>
              <a:t>通过树结构可以直接回溯得到路径</a:t>
            </a:r>
            <a:endParaRPr lang="en-US" altLang="zh-CN" sz="1500" dirty="0">
              <a:ea typeface="黑体" charset="0"/>
              <a:cs typeface="黑体" charset="0"/>
            </a:endParaRPr>
          </a:p>
        </p:txBody>
      </p:sp>
      <p:pic>
        <p:nvPicPr>
          <p:cNvPr id="14" name="图片 13"/>
          <p:cNvPicPr/>
          <p:nvPr/>
        </p:nvPicPr>
        <p:blipFill>
          <a:blip r:embed="rId3"/>
          <a:stretch>
            <a:fillRect/>
          </a:stretch>
        </p:blipFill>
        <p:spPr>
          <a:xfrm>
            <a:off x="4158281" y="2945990"/>
            <a:ext cx="3600400" cy="2023080"/>
          </a:xfrm>
          <a:prstGeom prst="rect">
            <a:avLst/>
          </a:prstGeom>
        </p:spPr>
      </p:pic>
    </p:spTree>
    <p:extLst>
      <p:ext uri="{BB962C8B-B14F-4D97-AF65-F5344CB8AC3E}">
        <p14:creationId xmlns:p14="http://schemas.microsoft.com/office/powerpoint/2010/main" val="3927399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p:nvPr>
        </p:nvSpPr>
        <p:spPr bwMode="auto"/>
        <p:txBody>
          <a:bodyPr>
            <a:normAutofit/>
          </a:bodyPr>
          <a:lstStyle/>
          <a:p>
            <a:pPr>
              <a:defRPr/>
            </a:pPr>
            <a:r>
              <a:rPr lang="en-US" altLang="zh-CN" cap="none" dirty="0">
                <a:latin typeface="+mn-lt"/>
              </a:rPr>
              <a:t>2.</a:t>
            </a:r>
            <a:r>
              <a:rPr lang="zh-CN" altLang="en-US" cap="none" dirty="0">
                <a:latin typeface="+mn-lt"/>
              </a:rPr>
              <a:t> </a:t>
            </a:r>
            <a:r>
              <a:rPr lang="en-US" altLang="zh-CN" cap="none" dirty="0">
                <a:latin typeface="+mn-lt"/>
              </a:rPr>
              <a:t>RRT(Rapid-Exploring Random Tree)</a:t>
            </a:r>
            <a:endParaRPr lang="zh-CN" altLang="en-US" cap="none" dirty="0">
              <a:latin typeface="+mn-lt"/>
            </a:endParaRPr>
          </a:p>
        </p:txBody>
      </p:sp>
      <p:pic>
        <p:nvPicPr>
          <p:cNvPr id="16" name="图片 15" descr="图片包含 文字&#10;&#10;描述已自动生成">
            <a:extLst>
              <a:ext uri="{FF2B5EF4-FFF2-40B4-BE49-F238E27FC236}">
                <a16:creationId xmlns:a16="http://schemas.microsoft.com/office/drawing/2014/main" id="{E015EE15-2C44-DA49-B1B0-2BDA48247A9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9552" y="1063229"/>
            <a:ext cx="4162212" cy="392364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p:nvPr>
        </p:nvSpPr>
        <p:spPr bwMode="auto"/>
        <p:txBody>
          <a:bodyPr>
            <a:normAutofit/>
          </a:bodyPr>
          <a:lstStyle/>
          <a:p>
            <a:pPr>
              <a:defRPr/>
            </a:pPr>
            <a:r>
              <a:rPr lang="en-US" altLang="zh-CN" cap="none" dirty="0">
                <a:latin typeface="+mn-lt"/>
              </a:rPr>
              <a:t>2.</a:t>
            </a:r>
            <a:r>
              <a:rPr lang="zh-CN" altLang="en-US" cap="none" dirty="0">
                <a:latin typeface="+mn-lt"/>
              </a:rPr>
              <a:t> </a:t>
            </a:r>
            <a:r>
              <a:rPr lang="en-US" altLang="zh-CN" cap="none" dirty="0">
                <a:latin typeface="+mn-lt"/>
              </a:rPr>
              <a:t>RRT(Rapid-Exploring Random Tree)</a:t>
            </a:r>
            <a:endParaRPr lang="zh-CN" altLang="en-US" cap="none" dirty="0">
              <a:latin typeface="+mn-lt"/>
            </a:endParaRPr>
          </a:p>
        </p:txBody>
      </p:sp>
      <p:pic>
        <p:nvPicPr>
          <p:cNvPr id="16" name="图片 15" descr="图片包含 文字&#10;&#10;描述已自动生成">
            <a:extLst>
              <a:ext uri="{FF2B5EF4-FFF2-40B4-BE49-F238E27FC236}">
                <a16:creationId xmlns:a16="http://schemas.microsoft.com/office/drawing/2014/main" id="{E015EE15-2C44-DA49-B1B0-2BDA48247A9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9552" y="1063229"/>
            <a:ext cx="4162212" cy="3923647"/>
          </a:xfrm>
          <a:prstGeom prst="rect">
            <a:avLst/>
          </a:prstGeom>
        </p:spPr>
      </p:pic>
      <p:sp>
        <p:nvSpPr>
          <p:cNvPr id="2" name="矩形 1">
            <a:extLst>
              <a:ext uri="{FF2B5EF4-FFF2-40B4-BE49-F238E27FC236}">
                <a16:creationId xmlns:a16="http://schemas.microsoft.com/office/drawing/2014/main" id="{0B3362CC-C987-A747-A8B0-4F8175786E85}"/>
              </a:ext>
            </a:extLst>
          </p:cNvPr>
          <p:cNvSpPr/>
          <p:nvPr/>
        </p:nvSpPr>
        <p:spPr>
          <a:xfrm>
            <a:off x="827584" y="1923678"/>
            <a:ext cx="1440160" cy="288032"/>
          </a:xfrm>
          <a:prstGeom prst="rect">
            <a:avLst/>
          </a:prstGeom>
          <a:solidFill>
            <a:srgbClr val="FE8637">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E92D149-2BF4-F042-AE1E-19D082ACD403}"/>
                  </a:ext>
                </a:extLst>
              </p:cNvPr>
              <p:cNvSpPr/>
              <p:nvPr/>
            </p:nvSpPr>
            <p:spPr>
              <a:xfrm>
                <a:off x="1907704" y="1892870"/>
                <a:ext cx="5328592" cy="349648"/>
              </a:xfrm>
              <a:prstGeom prst="rect">
                <a:avLst/>
              </a:prstGeom>
            </p:spPr>
            <p:txBody>
              <a:bodyPr wrap="square">
                <a:spAutoFit/>
              </a:bodyPr>
              <a:lstStyle/>
              <a:p>
                <a:pPr lvl="1">
                  <a:lnSpc>
                    <a:spcPct val="125000"/>
                  </a:lnSpc>
                  <a:spcBef>
                    <a:spcPts val="450"/>
                  </a:spcBef>
                </a:pPr>
                <a:r>
                  <a:rPr lang="zh-CN" altLang="en-US" sz="1500" dirty="0">
                    <a:solidFill>
                      <a:srgbClr val="0070C0"/>
                    </a:solidFill>
                    <a:ea typeface="黑体" charset="0"/>
                    <a:cs typeface="黑体" charset="0"/>
                  </a:rPr>
                  <a:t>以运动规划初始状态</a:t>
                </a:r>
                <a14:m>
                  <m:oMath xmlns:m="http://schemas.openxmlformats.org/officeDocument/2006/math">
                    <m:sSub>
                      <m:sSubPr>
                        <m:ctrlPr>
                          <a:rPr lang="en-US" altLang="zh-CN" sz="1500" i="1" smtClean="0">
                            <a:solidFill>
                              <a:srgbClr val="0070C0"/>
                            </a:solidFill>
                            <a:latin typeface="Cambria Math" panose="02040503050406030204" pitchFamily="18" charset="0"/>
                            <a:ea typeface="黑体" charset="0"/>
                          </a:rPr>
                        </m:ctrlPr>
                      </m:sSubPr>
                      <m:e>
                        <m:r>
                          <a:rPr lang="en-US" altLang="zh-CN" sz="1500" b="0" i="1" smtClean="0">
                            <a:solidFill>
                              <a:srgbClr val="0070C0"/>
                            </a:solidFill>
                            <a:latin typeface="Cambria Math" panose="02040503050406030204" pitchFamily="18" charset="0"/>
                            <a:ea typeface="黑体" charset="0"/>
                          </a:rPr>
                          <m:t>𝑥</m:t>
                        </m:r>
                      </m:e>
                      <m:sub>
                        <m:r>
                          <a:rPr lang="en-US" altLang="zh-CN" sz="1500" b="0" i="1" smtClean="0">
                            <a:solidFill>
                              <a:srgbClr val="0070C0"/>
                            </a:solidFill>
                            <a:latin typeface="Cambria Math" panose="02040503050406030204" pitchFamily="18" charset="0"/>
                            <a:ea typeface="黑体" charset="0"/>
                          </a:rPr>
                          <m:t>𝑖𝑛𝑖𝑡</m:t>
                        </m:r>
                      </m:sub>
                    </m:sSub>
                  </m:oMath>
                </a14:m>
                <a:r>
                  <a:rPr lang="zh-CN" altLang="en-US" sz="1500" dirty="0">
                    <a:solidFill>
                      <a:srgbClr val="0070C0"/>
                    </a:solidFill>
                    <a:ea typeface="黑体" charset="0"/>
                    <a:cs typeface="黑体" charset="0"/>
                  </a:rPr>
                  <a:t>为根节点，建立搜索树</a:t>
                </a:r>
              </a:p>
            </p:txBody>
          </p:sp>
        </mc:Choice>
        <mc:Fallback xmlns="">
          <p:sp>
            <p:nvSpPr>
              <p:cNvPr id="3" name="矩形 2">
                <a:extLst>
                  <a:ext uri="{FF2B5EF4-FFF2-40B4-BE49-F238E27FC236}">
                    <a16:creationId xmlns:a16="http://schemas.microsoft.com/office/drawing/2014/main" id="{9E92D149-2BF4-F042-AE1E-19D082ACD403}"/>
                  </a:ext>
                </a:extLst>
              </p:cNvPr>
              <p:cNvSpPr>
                <a:spLocks noRot="1" noChangeAspect="1" noMove="1" noResize="1" noEditPoints="1" noAdjustHandles="1" noChangeArrowheads="1" noChangeShapeType="1" noTextEdit="1"/>
              </p:cNvSpPr>
              <p:nvPr/>
            </p:nvSpPr>
            <p:spPr>
              <a:xfrm>
                <a:off x="1907704" y="1892870"/>
                <a:ext cx="5328592" cy="349648"/>
              </a:xfrm>
              <a:prstGeom prst="rect">
                <a:avLst/>
              </a:prstGeom>
              <a:blipFill>
                <a:blip r:embed="rId4"/>
                <a:stretch>
                  <a:fillRect b="-185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5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p:nvPr>
        </p:nvSpPr>
        <p:spPr bwMode="auto"/>
        <p:txBody>
          <a:bodyPr>
            <a:normAutofit/>
          </a:bodyPr>
          <a:lstStyle/>
          <a:p>
            <a:pPr>
              <a:defRPr/>
            </a:pPr>
            <a:r>
              <a:rPr lang="en-US" altLang="zh-CN" cap="none" dirty="0">
                <a:latin typeface="+mn-lt"/>
              </a:rPr>
              <a:t>2.</a:t>
            </a:r>
            <a:r>
              <a:rPr lang="zh-CN" altLang="en-US" cap="none" dirty="0">
                <a:latin typeface="+mn-lt"/>
              </a:rPr>
              <a:t> </a:t>
            </a:r>
            <a:r>
              <a:rPr lang="en-US" altLang="zh-CN" cap="none" dirty="0">
                <a:latin typeface="+mn-lt"/>
              </a:rPr>
              <a:t>RRT(Rapid-Exploring Random Tree)</a:t>
            </a:r>
            <a:endParaRPr lang="zh-CN" altLang="en-US" cap="none" dirty="0">
              <a:latin typeface="+mn-lt"/>
            </a:endParaRPr>
          </a:p>
        </p:txBody>
      </p:sp>
      <p:pic>
        <p:nvPicPr>
          <p:cNvPr id="16" name="图片 15" descr="图片包含 文字&#10;&#10;描述已自动生成">
            <a:extLst>
              <a:ext uri="{FF2B5EF4-FFF2-40B4-BE49-F238E27FC236}">
                <a16:creationId xmlns:a16="http://schemas.microsoft.com/office/drawing/2014/main" id="{E015EE15-2C44-DA49-B1B0-2BDA48247A9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9552" y="1063229"/>
            <a:ext cx="4162212" cy="3923647"/>
          </a:xfrm>
          <a:prstGeom prst="rect">
            <a:avLst/>
          </a:prstGeom>
        </p:spPr>
      </p:pic>
      <p:sp>
        <p:nvSpPr>
          <p:cNvPr id="2" name="矩形 1">
            <a:extLst>
              <a:ext uri="{FF2B5EF4-FFF2-40B4-BE49-F238E27FC236}">
                <a16:creationId xmlns:a16="http://schemas.microsoft.com/office/drawing/2014/main" id="{0B3362CC-C987-A747-A8B0-4F8175786E85}"/>
              </a:ext>
            </a:extLst>
          </p:cNvPr>
          <p:cNvSpPr/>
          <p:nvPr/>
        </p:nvSpPr>
        <p:spPr>
          <a:xfrm>
            <a:off x="1115616" y="2427734"/>
            <a:ext cx="2014114" cy="288032"/>
          </a:xfrm>
          <a:prstGeom prst="rect">
            <a:avLst/>
          </a:prstGeom>
          <a:solidFill>
            <a:srgbClr val="FE8637">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合 3">
            <a:extLst>
              <a:ext uri="{FF2B5EF4-FFF2-40B4-BE49-F238E27FC236}">
                <a16:creationId xmlns:a16="http://schemas.microsoft.com/office/drawing/2014/main" id="{ABCD2D7A-610F-D84C-8B29-9035CD4AE19D}"/>
              </a:ext>
            </a:extLst>
          </p:cNvPr>
          <p:cNvGrpSpPr/>
          <p:nvPr/>
        </p:nvGrpSpPr>
        <p:grpSpPr>
          <a:xfrm>
            <a:off x="5277828" y="1981327"/>
            <a:ext cx="2461375" cy="2087450"/>
            <a:chOff x="5087668" y="1781527"/>
            <a:chExt cx="2461375" cy="2087450"/>
          </a:xfrm>
        </p:grpSpPr>
        <p:sp>
          <p:nvSpPr>
            <p:cNvPr id="6" name="Google Shape;249;p25">
              <a:extLst>
                <a:ext uri="{FF2B5EF4-FFF2-40B4-BE49-F238E27FC236}">
                  <a16:creationId xmlns:a16="http://schemas.microsoft.com/office/drawing/2014/main" id="{BE53E998-1EFA-454E-A3FB-1BAC18E2CFE1}"/>
                </a:ext>
              </a:extLst>
            </p:cNvPr>
            <p:cNvSpPr/>
            <p:nvPr/>
          </p:nvSpPr>
          <p:spPr>
            <a:xfrm>
              <a:off x="5121343" y="3765477"/>
              <a:ext cx="118500" cy="1035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p25">
              <a:extLst>
                <a:ext uri="{FF2B5EF4-FFF2-40B4-BE49-F238E27FC236}">
                  <a16:creationId xmlns:a16="http://schemas.microsoft.com/office/drawing/2014/main" id="{08989513-AD51-9449-B5BD-FB09D2076B53}"/>
                </a:ext>
              </a:extLst>
            </p:cNvPr>
            <p:cNvSpPr/>
            <p:nvPr/>
          </p:nvSpPr>
          <p:spPr>
            <a:xfrm>
              <a:off x="7430543" y="2071927"/>
              <a:ext cx="118500" cy="1035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1;p25">
              <a:extLst>
                <a:ext uri="{FF2B5EF4-FFF2-40B4-BE49-F238E27FC236}">
                  <a16:creationId xmlns:a16="http://schemas.microsoft.com/office/drawing/2014/main" id="{637E599A-196C-F040-BFA3-EBFD6200C2A2}"/>
                </a:ext>
              </a:extLst>
            </p:cNvPr>
            <p:cNvSpPr/>
            <p:nvPr/>
          </p:nvSpPr>
          <p:spPr>
            <a:xfrm>
              <a:off x="5087668" y="21810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2;p25">
              <a:extLst>
                <a:ext uri="{FF2B5EF4-FFF2-40B4-BE49-F238E27FC236}">
                  <a16:creationId xmlns:a16="http://schemas.microsoft.com/office/drawing/2014/main" id="{ED111B3C-755D-1E4E-81E5-ABFA30D0CD49}"/>
                </a:ext>
              </a:extLst>
            </p:cNvPr>
            <p:cNvSpPr/>
            <p:nvPr/>
          </p:nvSpPr>
          <p:spPr>
            <a:xfrm>
              <a:off x="6840443" y="33595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3;p25">
              <a:extLst>
                <a:ext uri="{FF2B5EF4-FFF2-40B4-BE49-F238E27FC236}">
                  <a16:creationId xmlns:a16="http://schemas.microsoft.com/office/drawing/2014/main" id="{6B5F993A-6266-064A-B674-A06D48403C7C}"/>
                </a:ext>
              </a:extLst>
            </p:cNvPr>
            <p:cNvSpPr/>
            <p:nvPr/>
          </p:nvSpPr>
          <p:spPr>
            <a:xfrm>
              <a:off x="6361593" y="1781527"/>
              <a:ext cx="581400" cy="399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4;p25">
              <a:extLst>
                <a:ext uri="{FF2B5EF4-FFF2-40B4-BE49-F238E27FC236}">
                  <a16:creationId xmlns:a16="http://schemas.microsoft.com/office/drawing/2014/main" id="{DE2A7A13-3ACE-7C44-AC5F-64F4DEE9822F}"/>
                </a:ext>
              </a:extLst>
            </p:cNvPr>
            <p:cNvSpPr/>
            <p:nvPr/>
          </p:nvSpPr>
          <p:spPr>
            <a:xfrm>
              <a:off x="6043118" y="2905652"/>
              <a:ext cx="423000" cy="3423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255;p25">
              <a:extLst>
                <a:ext uri="{FF2B5EF4-FFF2-40B4-BE49-F238E27FC236}">
                  <a16:creationId xmlns:a16="http://schemas.microsoft.com/office/drawing/2014/main" id="{1DA55D4B-8C23-DC47-AB06-A3EEE971B3BE}"/>
                </a:ext>
              </a:extLst>
            </p:cNvPr>
            <p:cNvCxnSpPr>
              <a:stCxn id="6" idx="7"/>
            </p:cNvCxnSpPr>
            <p:nvPr/>
          </p:nvCxnSpPr>
          <p:spPr>
            <a:xfrm rot="10800000" flipH="1">
              <a:off x="5222489" y="3375034"/>
              <a:ext cx="271200" cy="405600"/>
            </a:xfrm>
            <a:prstGeom prst="straightConnector1">
              <a:avLst/>
            </a:prstGeom>
            <a:noFill/>
            <a:ln w="9525" cap="flat" cmpd="sng">
              <a:solidFill>
                <a:schemeClr val="dk2"/>
              </a:solidFill>
              <a:prstDash val="solid"/>
              <a:round/>
              <a:headEnd type="none" w="med" len="med"/>
              <a:tailEnd type="none" w="med" len="med"/>
            </a:ln>
          </p:spPr>
        </p:cxnSp>
        <p:sp>
          <p:nvSpPr>
            <p:cNvPr id="13" name="Google Shape;256;p25">
              <a:extLst>
                <a:ext uri="{FF2B5EF4-FFF2-40B4-BE49-F238E27FC236}">
                  <a16:creationId xmlns:a16="http://schemas.microsoft.com/office/drawing/2014/main" id="{5B382591-9A1D-0547-90E1-FF0990DDABE2}"/>
                </a:ext>
              </a:extLst>
            </p:cNvPr>
            <p:cNvSpPr/>
            <p:nvPr/>
          </p:nvSpPr>
          <p:spPr>
            <a:xfrm>
              <a:off x="5493693" y="3327327"/>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7;p25">
              <a:extLst>
                <a:ext uri="{FF2B5EF4-FFF2-40B4-BE49-F238E27FC236}">
                  <a16:creationId xmlns:a16="http://schemas.microsoft.com/office/drawing/2014/main" id="{C9A7AD86-E6D7-474E-8ACD-197DC43D24A0}"/>
                </a:ext>
              </a:extLst>
            </p:cNvPr>
            <p:cNvSpPr/>
            <p:nvPr/>
          </p:nvSpPr>
          <p:spPr>
            <a:xfrm flipH="1">
              <a:off x="6489118" y="3608302"/>
              <a:ext cx="47700" cy="477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1A826D7-335C-0B45-83BF-F70CD4007FA1}"/>
                    </a:ext>
                  </a:extLst>
                </p:cNvPr>
                <p:cNvSpPr txBox="1"/>
                <p:nvPr/>
              </p:nvSpPr>
              <p:spPr>
                <a:xfrm>
                  <a:off x="6201100" y="3327327"/>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𝑟𝑎𝑛𝑑</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F1A826D7-335C-0B45-83BF-F70CD4007FA1}"/>
                    </a:ext>
                  </a:extLst>
                </p:cNvPr>
                <p:cNvSpPr txBox="1">
                  <a:spLocks noRot="1" noChangeAspect="1" noMove="1" noResize="1" noEditPoints="1" noAdjustHandles="1" noChangeArrowheads="1" noChangeShapeType="1" noTextEdit="1"/>
                </p:cNvSpPr>
                <p:nvPr/>
              </p:nvSpPr>
              <p:spPr>
                <a:xfrm>
                  <a:off x="6201100" y="3327327"/>
                  <a:ext cx="651925" cy="276999"/>
                </a:xfrm>
                <a:prstGeom prst="rect">
                  <a:avLst/>
                </a:prstGeom>
                <a:blipFill>
                  <a:blip r:embed="rId4"/>
                  <a:stretch>
                    <a:fillRect/>
                  </a:stretch>
                </a:blipFill>
              </p:spPr>
              <p:txBody>
                <a:bodyPr/>
                <a:lstStyle/>
                <a:p>
                  <a:r>
                    <a:rPr lang="zh-CN" altLang="en-US">
                      <a:noFill/>
                    </a:rPr>
                    <a:t> </a:t>
                  </a:r>
                </a:p>
              </p:txBody>
            </p:sp>
          </mc:Fallback>
        </mc:AlternateContent>
      </p:grpSp>
      <p:sp>
        <p:nvSpPr>
          <p:cNvPr id="17" name="矩形 16">
            <a:extLst>
              <a:ext uri="{FF2B5EF4-FFF2-40B4-BE49-F238E27FC236}">
                <a16:creationId xmlns:a16="http://schemas.microsoft.com/office/drawing/2014/main" id="{BD019372-D198-B747-B807-38B152C8C91D}"/>
              </a:ext>
            </a:extLst>
          </p:cNvPr>
          <p:cNvSpPr/>
          <p:nvPr/>
        </p:nvSpPr>
        <p:spPr>
          <a:xfrm>
            <a:off x="4857014" y="1254558"/>
            <a:ext cx="3315385" cy="434734"/>
          </a:xfrm>
          <a:prstGeom prst="rect">
            <a:avLst/>
          </a:prstGeom>
        </p:spPr>
        <p:txBody>
          <a:bodyPr wrap="square">
            <a:spAutoFit/>
          </a:bodyPr>
          <a:lstStyle/>
          <a:p>
            <a:pPr marL="0" lvl="1">
              <a:lnSpc>
                <a:spcPct val="125000"/>
              </a:lnSpc>
              <a:spcBef>
                <a:spcPts val="450"/>
              </a:spcBef>
            </a:pPr>
            <a:r>
              <a:rPr lang="zh-CN" altLang="en-US" sz="2000" b="1" dirty="0">
                <a:solidFill>
                  <a:srgbClr val="0070C0"/>
                </a:solidFill>
                <a:ea typeface="黑体" charset="0"/>
                <a:cs typeface="黑体" charset="0"/>
              </a:rPr>
              <a:t>在可行空间中随机采样</a:t>
            </a:r>
          </a:p>
        </p:txBody>
      </p:sp>
    </p:spTree>
    <p:extLst>
      <p:ext uri="{BB962C8B-B14F-4D97-AF65-F5344CB8AC3E}">
        <p14:creationId xmlns:p14="http://schemas.microsoft.com/office/powerpoint/2010/main" val="104414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p:nvPr>
        </p:nvSpPr>
        <p:spPr bwMode="auto"/>
        <p:txBody>
          <a:bodyPr>
            <a:normAutofit/>
          </a:bodyPr>
          <a:lstStyle/>
          <a:p>
            <a:pPr>
              <a:defRPr/>
            </a:pPr>
            <a:r>
              <a:rPr lang="en-US" altLang="zh-CN" cap="none" dirty="0">
                <a:latin typeface="+mn-lt"/>
              </a:rPr>
              <a:t>2.</a:t>
            </a:r>
            <a:r>
              <a:rPr lang="zh-CN" altLang="en-US" cap="none" dirty="0">
                <a:latin typeface="+mn-lt"/>
              </a:rPr>
              <a:t> </a:t>
            </a:r>
            <a:r>
              <a:rPr lang="en-US" altLang="zh-CN" cap="none" dirty="0">
                <a:latin typeface="+mn-lt"/>
              </a:rPr>
              <a:t>RRT(Rapid-Exploring Random Tree)</a:t>
            </a:r>
            <a:endParaRPr lang="zh-CN" altLang="en-US" cap="none" dirty="0">
              <a:latin typeface="+mn-lt"/>
            </a:endParaRPr>
          </a:p>
        </p:txBody>
      </p:sp>
      <p:pic>
        <p:nvPicPr>
          <p:cNvPr id="16" name="图片 15" descr="图片包含 文字&#10;&#10;描述已自动生成">
            <a:extLst>
              <a:ext uri="{FF2B5EF4-FFF2-40B4-BE49-F238E27FC236}">
                <a16:creationId xmlns:a16="http://schemas.microsoft.com/office/drawing/2014/main" id="{E015EE15-2C44-DA49-B1B0-2BDA48247A9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9552" y="1063229"/>
            <a:ext cx="4162212" cy="3923647"/>
          </a:xfrm>
          <a:prstGeom prst="rect">
            <a:avLst/>
          </a:prstGeom>
        </p:spPr>
      </p:pic>
      <p:sp>
        <p:nvSpPr>
          <p:cNvPr id="2" name="矩形 1">
            <a:extLst>
              <a:ext uri="{FF2B5EF4-FFF2-40B4-BE49-F238E27FC236}">
                <a16:creationId xmlns:a16="http://schemas.microsoft.com/office/drawing/2014/main" id="{0B3362CC-C987-A747-A8B0-4F8175786E85}"/>
              </a:ext>
            </a:extLst>
          </p:cNvPr>
          <p:cNvSpPr/>
          <p:nvPr/>
        </p:nvSpPr>
        <p:spPr>
          <a:xfrm>
            <a:off x="1115615" y="2668865"/>
            <a:ext cx="2337777" cy="262925"/>
          </a:xfrm>
          <a:prstGeom prst="rect">
            <a:avLst/>
          </a:prstGeom>
          <a:solidFill>
            <a:srgbClr val="FE8637">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7DAC49E2-4A32-F448-9FC0-4034479C1F3F}"/>
              </a:ext>
            </a:extLst>
          </p:cNvPr>
          <p:cNvSpPr/>
          <p:nvPr/>
        </p:nvSpPr>
        <p:spPr>
          <a:xfrm>
            <a:off x="4857014" y="1254558"/>
            <a:ext cx="3963458" cy="434734"/>
          </a:xfrm>
          <a:prstGeom prst="rect">
            <a:avLst/>
          </a:prstGeom>
        </p:spPr>
        <p:txBody>
          <a:bodyPr wrap="square">
            <a:spAutoFit/>
          </a:bodyPr>
          <a:lstStyle/>
          <a:p>
            <a:pPr marL="0" lvl="1">
              <a:lnSpc>
                <a:spcPct val="125000"/>
              </a:lnSpc>
              <a:spcBef>
                <a:spcPts val="450"/>
              </a:spcBef>
            </a:pPr>
            <a:r>
              <a:rPr lang="zh-CN" altLang="en-US" sz="2000" b="1" dirty="0">
                <a:solidFill>
                  <a:srgbClr val="0070C0"/>
                </a:solidFill>
                <a:ea typeface="黑体" charset="0"/>
                <a:cs typeface="黑体" charset="0"/>
              </a:rPr>
              <a:t>找到树中离采样点最近的树节点</a:t>
            </a:r>
          </a:p>
        </p:txBody>
      </p:sp>
      <p:grpSp>
        <p:nvGrpSpPr>
          <p:cNvPr id="30" name="组合 29">
            <a:extLst>
              <a:ext uri="{FF2B5EF4-FFF2-40B4-BE49-F238E27FC236}">
                <a16:creationId xmlns:a16="http://schemas.microsoft.com/office/drawing/2014/main" id="{9BC760E9-9DF0-8E48-B69E-7E6647808C1C}"/>
              </a:ext>
            </a:extLst>
          </p:cNvPr>
          <p:cNvGrpSpPr/>
          <p:nvPr/>
        </p:nvGrpSpPr>
        <p:grpSpPr>
          <a:xfrm>
            <a:off x="5277828" y="1981327"/>
            <a:ext cx="2461375" cy="2087450"/>
            <a:chOff x="5087668" y="1781527"/>
            <a:chExt cx="2461375" cy="2087450"/>
          </a:xfrm>
        </p:grpSpPr>
        <p:sp>
          <p:nvSpPr>
            <p:cNvPr id="31" name="Google Shape;249;p25">
              <a:extLst>
                <a:ext uri="{FF2B5EF4-FFF2-40B4-BE49-F238E27FC236}">
                  <a16:creationId xmlns:a16="http://schemas.microsoft.com/office/drawing/2014/main" id="{F16159F9-71A3-5A4E-B727-72F946C267DB}"/>
                </a:ext>
              </a:extLst>
            </p:cNvPr>
            <p:cNvSpPr/>
            <p:nvPr/>
          </p:nvSpPr>
          <p:spPr>
            <a:xfrm>
              <a:off x="5121343" y="3765477"/>
              <a:ext cx="118500" cy="1035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p25">
              <a:extLst>
                <a:ext uri="{FF2B5EF4-FFF2-40B4-BE49-F238E27FC236}">
                  <a16:creationId xmlns:a16="http://schemas.microsoft.com/office/drawing/2014/main" id="{5234A283-6758-8443-98D8-348ADB1C7A40}"/>
                </a:ext>
              </a:extLst>
            </p:cNvPr>
            <p:cNvSpPr/>
            <p:nvPr/>
          </p:nvSpPr>
          <p:spPr>
            <a:xfrm>
              <a:off x="7430543" y="2071927"/>
              <a:ext cx="118500" cy="1035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1;p25">
              <a:extLst>
                <a:ext uri="{FF2B5EF4-FFF2-40B4-BE49-F238E27FC236}">
                  <a16:creationId xmlns:a16="http://schemas.microsoft.com/office/drawing/2014/main" id="{C203DFF1-DD3D-8548-BD76-8C42B4EB5955}"/>
                </a:ext>
              </a:extLst>
            </p:cNvPr>
            <p:cNvSpPr/>
            <p:nvPr/>
          </p:nvSpPr>
          <p:spPr>
            <a:xfrm>
              <a:off x="5087668" y="21810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2;p25">
              <a:extLst>
                <a:ext uri="{FF2B5EF4-FFF2-40B4-BE49-F238E27FC236}">
                  <a16:creationId xmlns:a16="http://schemas.microsoft.com/office/drawing/2014/main" id="{54D42483-385C-CA4D-93D4-82ED8F894585}"/>
                </a:ext>
              </a:extLst>
            </p:cNvPr>
            <p:cNvSpPr/>
            <p:nvPr/>
          </p:nvSpPr>
          <p:spPr>
            <a:xfrm>
              <a:off x="6840443" y="33595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p25">
              <a:extLst>
                <a:ext uri="{FF2B5EF4-FFF2-40B4-BE49-F238E27FC236}">
                  <a16:creationId xmlns:a16="http://schemas.microsoft.com/office/drawing/2014/main" id="{814C9DE1-342F-2741-87C5-166B72933BF2}"/>
                </a:ext>
              </a:extLst>
            </p:cNvPr>
            <p:cNvSpPr/>
            <p:nvPr/>
          </p:nvSpPr>
          <p:spPr>
            <a:xfrm>
              <a:off x="6361593" y="1781527"/>
              <a:ext cx="581400" cy="399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4;p25">
              <a:extLst>
                <a:ext uri="{FF2B5EF4-FFF2-40B4-BE49-F238E27FC236}">
                  <a16:creationId xmlns:a16="http://schemas.microsoft.com/office/drawing/2014/main" id="{2E2851B5-BB5A-2345-B84F-9A70A9F24D36}"/>
                </a:ext>
              </a:extLst>
            </p:cNvPr>
            <p:cNvSpPr/>
            <p:nvPr/>
          </p:nvSpPr>
          <p:spPr>
            <a:xfrm>
              <a:off x="6043118" y="2905652"/>
              <a:ext cx="423000" cy="3423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255;p25">
              <a:extLst>
                <a:ext uri="{FF2B5EF4-FFF2-40B4-BE49-F238E27FC236}">
                  <a16:creationId xmlns:a16="http://schemas.microsoft.com/office/drawing/2014/main" id="{B59673F5-23E4-B043-A5E8-C397F819C40C}"/>
                </a:ext>
              </a:extLst>
            </p:cNvPr>
            <p:cNvCxnSpPr>
              <a:stCxn id="31" idx="7"/>
            </p:cNvCxnSpPr>
            <p:nvPr/>
          </p:nvCxnSpPr>
          <p:spPr>
            <a:xfrm rot="10800000" flipH="1">
              <a:off x="5222489" y="3375034"/>
              <a:ext cx="271200" cy="405600"/>
            </a:xfrm>
            <a:prstGeom prst="straightConnector1">
              <a:avLst/>
            </a:prstGeom>
            <a:noFill/>
            <a:ln w="9525" cap="flat" cmpd="sng">
              <a:solidFill>
                <a:schemeClr val="dk2"/>
              </a:solidFill>
              <a:prstDash val="solid"/>
              <a:round/>
              <a:headEnd type="none" w="med" len="med"/>
              <a:tailEnd type="none" w="med" len="med"/>
            </a:ln>
          </p:spPr>
        </p:cxnSp>
        <p:sp>
          <p:nvSpPr>
            <p:cNvPr id="38" name="Google Shape;256;p25">
              <a:extLst>
                <a:ext uri="{FF2B5EF4-FFF2-40B4-BE49-F238E27FC236}">
                  <a16:creationId xmlns:a16="http://schemas.microsoft.com/office/drawing/2014/main" id="{0A354DE8-8B73-FB4A-8D70-C22DB50945EF}"/>
                </a:ext>
              </a:extLst>
            </p:cNvPr>
            <p:cNvSpPr/>
            <p:nvPr/>
          </p:nvSpPr>
          <p:spPr>
            <a:xfrm>
              <a:off x="5493693" y="3327327"/>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7;p25">
              <a:extLst>
                <a:ext uri="{FF2B5EF4-FFF2-40B4-BE49-F238E27FC236}">
                  <a16:creationId xmlns:a16="http://schemas.microsoft.com/office/drawing/2014/main" id="{4AFEFB37-D1B0-8D4C-B3DE-F5B6BC9FE123}"/>
                </a:ext>
              </a:extLst>
            </p:cNvPr>
            <p:cNvSpPr/>
            <p:nvPr/>
          </p:nvSpPr>
          <p:spPr>
            <a:xfrm flipH="1">
              <a:off x="6489118" y="3608302"/>
              <a:ext cx="47700" cy="477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7A40F857-0E6A-3143-BE49-7BE32AC390F0}"/>
                    </a:ext>
                  </a:extLst>
                </p:cNvPr>
                <p:cNvSpPr txBox="1"/>
                <p:nvPr/>
              </p:nvSpPr>
              <p:spPr>
                <a:xfrm>
                  <a:off x="6201100" y="3327327"/>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𝑟𝑎𝑛𝑑</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7A40F857-0E6A-3143-BE49-7BE32AC390F0}"/>
                    </a:ext>
                  </a:extLst>
                </p:cNvPr>
                <p:cNvSpPr txBox="1">
                  <a:spLocks noRot="1" noChangeAspect="1" noMove="1" noResize="1" noEditPoints="1" noAdjustHandles="1" noChangeArrowheads="1" noChangeShapeType="1" noTextEdit="1"/>
                </p:cNvSpPr>
                <p:nvPr/>
              </p:nvSpPr>
              <p:spPr>
                <a:xfrm>
                  <a:off x="6201100" y="3327327"/>
                  <a:ext cx="651925" cy="276999"/>
                </a:xfrm>
                <a:prstGeom prst="rect">
                  <a:avLst/>
                </a:prstGeom>
                <a:blipFill>
                  <a:blip r:embed="rId4"/>
                  <a:stretch>
                    <a:fillRect/>
                  </a:stretch>
                </a:blipFill>
              </p:spPr>
              <p:txBody>
                <a:bodyPr/>
                <a:lstStyle/>
                <a:p>
                  <a:r>
                    <a:rPr lang="zh-CN" altLang="en-US">
                      <a:noFill/>
                    </a:rPr>
                    <a:t> </a:t>
                  </a:r>
                </a:p>
              </p:txBody>
            </p:sp>
          </mc:Fallback>
        </mc:AlternateContent>
      </p:grpSp>
      <p:cxnSp>
        <p:nvCxnSpPr>
          <p:cNvPr id="41" name="Google Shape;273;p26">
            <a:extLst>
              <a:ext uri="{FF2B5EF4-FFF2-40B4-BE49-F238E27FC236}">
                <a16:creationId xmlns:a16="http://schemas.microsoft.com/office/drawing/2014/main" id="{0D0EA2D1-F407-8A4D-9DE9-F6288595517A}"/>
              </a:ext>
            </a:extLst>
          </p:cNvPr>
          <p:cNvCxnSpPr/>
          <p:nvPr/>
        </p:nvCxnSpPr>
        <p:spPr>
          <a:xfrm>
            <a:off x="5772378" y="3587760"/>
            <a:ext cx="954600" cy="264000"/>
          </a:xfrm>
          <a:prstGeom prst="straightConnector1">
            <a:avLst/>
          </a:prstGeom>
          <a:noFill/>
          <a:ln w="9525" cap="flat" cmpd="sng">
            <a:solidFill>
              <a:schemeClr val="dk2"/>
            </a:solidFill>
            <a:prstDash val="dot"/>
            <a:round/>
            <a:headEnd type="none" w="med" len="med"/>
            <a:tailEnd type="none" w="med" len="med"/>
          </a:ln>
        </p:spPr>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568A6243-B1A7-6B42-9928-67523E132F53}"/>
                  </a:ext>
                </a:extLst>
              </p:cNvPr>
              <p:cNvSpPr txBox="1"/>
              <p:nvPr/>
            </p:nvSpPr>
            <p:spPr>
              <a:xfrm>
                <a:off x="5334830" y="3259547"/>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𝑛𝑒𝑎𝑟</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568A6243-B1A7-6B42-9928-67523E132F53}"/>
                  </a:ext>
                </a:extLst>
              </p:cNvPr>
              <p:cNvSpPr txBox="1">
                <a:spLocks noRot="1" noChangeAspect="1" noMove="1" noResize="1" noEditPoints="1" noAdjustHandles="1" noChangeArrowheads="1" noChangeShapeType="1" noTextEdit="1"/>
              </p:cNvSpPr>
              <p:nvPr/>
            </p:nvSpPr>
            <p:spPr>
              <a:xfrm>
                <a:off x="5334830" y="3259547"/>
                <a:ext cx="651925" cy="27699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55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p:nvPr>
        </p:nvSpPr>
        <p:spPr bwMode="auto"/>
        <p:txBody>
          <a:bodyPr>
            <a:normAutofit/>
          </a:bodyPr>
          <a:lstStyle/>
          <a:p>
            <a:pPr>
              <a:defRPr/>
            </a:pPr>
            <a:r>
              <a:rPr lang="en-US" altLang="zh-CN" cap="none" dirty="0">
                <a:latin typeface="+mn-lt"/>
              </a:rPr>
              <a:t>2.</a:t>
            </a:r>
            <a:r>
              <a:rPr lang="zh-CN" altLang="en-US" cap="none" dirty="0">
                <a:latin typeface="+mn-lt"/>
              </a:rPr>
              <a:t> </a:t>
            </a:r>
            <a:r>
              <a:rPr lang="en-US" altLang="zh-CN" cap="none" dirty="0">
                <a:latin typeface="+mn-lt"/>
              </a:rPr>
              <a:t>RRT(Rapid-Exploring Random Tree)</a:t>
            </a:r>
            <a:endParaRPr lang="zh-CN" altLang="en-US" cap="none" dirty="0">
              <a:latin typeface="+mn-lt"/>
            </a:endParaRPr>
          </a:p>
        </p:txBody>
      </p:sp>
      <p:pic>
        <p:nvPicPr>
          <p:cNvPr id="16" name="图片 15" descr="图片包含 文字&#10;&#10;描述已自动生成">
            <a:extLst>
              <a:ext uri="{FF2B5EF4-FFF2-40B4-BE49-F238E27FC236}">
                <a16:creationId xmlns:a16="http://schemas.microsoft.com/office/drawing/2014/main" id="{E015EE15-2C44-DA49-B1B0-2BDA48247A9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9552" y="1063229"/>
            <a:ext cx="4162212" cy="3923647"/>
          </a:xfrm>
          <a:prstGeom prst="rect">
            <a:avLst/>
          </a:prstGeom>
        </p:spPr>
      </p:pic>
      <p:sp>
        <p:nvSpPr>
          <p:cNvPr id="2" name="矩形 1">
            <a:extLst>
              <a:ext uri="{FF2B5EF4-FFF2-40B4-BE49-F238E27FC236}">
                <a16:creationId xmlns:a16="http://schemas.microsoft.com/office/drawing/2014/main" id="{0B3362CC-C987-A747-A8B0-4F8175786E85}"/>
              </a:ext>
            </a:extLst>
          </p:cNvPr>
          <p:cNvSpPr/>
          <p:nvPr/>
        </p:nvSpPr>
        <p:spPr>
          <a:xfrm>
            <a:off x="1115616" y="2920746"/>
            <a:ext cx="3456384" cy="527005"/>
          </a:xfrm>
          <a:prstGeom prst="rect">
            <a:avLst/>
          </a:prstGeom>
          <a:solidFill>
            <a:srgbClr val="FE8637">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7DAC49E2-4A32-F448-9FC0-4034479C1F3F}"/>
              </a:ext>
            </a:extLst>
          </p:cNvPr>
          <p:cNvSpPr/>
          <p:nvPr/>
        </p:nvSpPr>
        <p:spPr>
          <a:xfrm>
            <a:off x="4857014" y="1254558"/>
            <a:ext cx="3963458" cy="819455"/>
          </a:xfrm>
          <a:prstGeom prst="rect">
            <a:avLst/>
          </a:prstGeom>
        </p:spPr>
        <p:txBody>
          <a:bodyPr wrap="square">
            <a:spAutoFit/>
          </a:bodyPr>
          <a:lstStyle/>
          <a:p>
            <a:pPr marL="0" lvl="1">
              <a:lnSpc>
                <a:spcPct val="125000"/>
              </a:lnSpc>
              <a:spcBef>
                <a:spcPts val="450"/>
              </a:spcBef>
            </a:pPr>
            <a:r>
              <a:rPr lang="zh-CN" altLang="en-US" sz="2000" b="1" dirty="0">
                <a:solidFill>
                  <a:srgbClr val="0070C0"/>
                </a:solidFill>
                <a:ea typeface="黑体" charset="0"/>
                <a:cs typeface="黑体" charset="0"/>
              </a:rPr>
              <a:t>根据机器人执行能力生成新节点和新的路径</a:t>
            </a:r>
          </a:p>
        </p:txBody>
      </p:sp>
      <p:grpSp>
        <p:nvGrpSpPr>
          <p:cNvPr id="30" name="组合 29">
            <a:extLst>
              <a:ext uri="{FF2B5EF4-FFF2-40B4-BE49-F238E27FC236}">
                <a16:creationId xmlns:a16="http://schemas.microsoft.com/office/drawing/2014/main" id="{9BC760E9-9DF0-8E48-B69E-7E6647808C1C}"/>
              </a:ext>
            </a:extLst>
          </p:cNvPr>
          <p:cNvGrpSpPr/>
          <p:nvPr/>
        </p:nvGrpSpPr>
        <p:grpSpPr>
          <a:xfrm>
            <a:off x="5277828" y="1981327"/>
            <a:ext cx="2461375" cy="2087450"/>
            <a:chOff x="5087668" y="1781527"/>
            <a:chExt cx="2461375" cy="2087450"/>
          </a:xfrm>
        </p:grpSpPr>
        <p:sp>
          <p:nvSpPr>
            <p:cNvPr id="31" name="Google Shape;249;p25">
              <a:extLst>
                <a:ext uri="{FF2B5EF4-FFF2-40B4-BE49-F238E27FC236}">
                  <a16:creationId xmlns:a16="http://schemas.microsoft.com/office/drawing/2014/main" id="{F16159F9-71A3-5A4E-B727-72F946C267DB}"/>
                </a:ext>
              </a:extLst>
            </p:cNvPr>
            <p:cNvSpPr/>
            <p:nvPr/>
          </p:nvSpPr>
          <p:spPr>
            <a:xfrm>
              <a:off x="5121343" y="3765477"/>
              <a:ext cx="118500" cy="1035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p25">
              <a:extLst>
                <a:ext uri="{FF2B5EF4-FFF2-40B4-BE49-F238E27FC236}">
                  <a16:creationId xmlns:a16="http://schemas.microsoft.com/office/drawing/2014/main" id="{5234A283-6758-8443-98D8-348ADB1C7A40}"/>
                </a:ext>
              </a:extLst>
            </p:cNvPr>
            <p:cNvSpPr/>
            <p:nvPr/>
          </p:nvSpPr>
          <p:spPr>
            <a:xfrm>
              <a:off x="7430543" y="2071927"/>
              <a:ext cx="118500" cy="1035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1;p25">
              <a:extLst>
                <a:ext uri="{FF2B5EF4-FFF2-40B4-BE49-F238E27FC236}">
                  <a16:creationId xmlns:a16="http://schemas.microsoft.com/office/drawing/2014/main" id="{C203DFF1-DD3D-8548-BD76-8C42B4EB5955}"/>
                </a:ext>
              </a:extLst>
            </p:cNvPr>
            <p:cNvSpPr/>
            <p:nvPr/>
          </p:nvSpPr>
          <p:spPr>
            <a:xfrm>
              <a:off x="5087668" y="21810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2;p25">
              <a:extLst>
                <a:ext uri="{FF2B5EF4-FFF2-40B4-BE49-F238E27FC236}">
                  <a16:creationId xmlns:a16="http://schemas.microsoft.com/office/drawing/2014/main" id="{54D42483-385C-CA4D-93D4-82ED8F894585}"/>
                </a:ext>
              </a:extLst>
            </p:cNvPr>
            <p:cNvSpPr/>
            <p:nvPr/>
          </p:nvSpPr>
          <p:spPr>
            <a:xfrm>
              <a:off x="6840443" y="33595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p25">
              <a:extLst>
                <a:ext uri="{FF2B5EF4-FFF2-40B4-BE49-F238E27FC236}">
                  <a16:creationId xmlns:a16="http://schemas.microsoft.com/office/drawing/2014/main" id="{814C9DE1-342F-2741-87C5-166B72933BF2}"/>
                </a:ext>
              </a:extLst>
            </p:cNvPr>
            <p:cNvSpPr/>
            <p:nvPr/>
          </p:nvSpPr>
          <p:spPr>
            <a:xfrm>
              <a:off x="6361593" y="1781527"/>
              <a:ext cx="581400" cy="399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4;p25">
              <a:extLst>
                <a:ext uri="{FF2B5EF4-FFF2-40B4-BE49-F238E27FC236}">
                  <a16:creationId xmlns:a16="http://schemas.microsoft.com/office/drawing/2014/main" id="{2E2851B5-BB5A-2345-B84F-9A70A9F24D36}"/>
                </a:ext>
              </a:extLst>
            </p:cNvPr>
            <p:cNvSpPr/>
            <p:nvPr/>
          </p:nvSpPr>
          <p:spPr>
            <a:xfrm>
              <a:off x="6043118" y="2905652"/>
              <a:ext cx="423000" cy="3423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255;p25">
              <a:extLst>
                <a:ext uri="{FF2B5EF4-FFF2-40B4-BE49-F238E27FC236}">
                  <a16:creationId xmlns:a16="http://schemas.microsoft.com/office/drawing/2014/main" id="{B59673F5-23E4-B043-A5E8-C397F819C40C}"/>
                </a:ext>
              </a:extLst>
            </p:cNvPr>
            <p:cNvCxnSpPr>
              <a:stCxn id="31" idx="7"/>
            </p:cNvCxnSpPr>
            <p:nvPr/>
          </p:nvCxnSpPr>
          <p:spPr>
            <a:xfrm rot="10800000" flipH="1">
              <a:off x="5222489" y="3375034"/>
              <a:ext cx="271200" cy="405600"/>
            </a:xfrm>
            <a:prstGeom prst="straightConnector1">
              <a:avLst/>
            </a:prstGeom>
            <a:noFill/>
            <a:ln w="9525" cap="flat" cmpd="sng">
              <a:solidFill>
                <a:schemeClr val="dk2"/>
              </a:solidFill>
              <a:prstDash val="solid"/>
              <a:round/>
              <a:headEnd type="none" w="med" len="med"/>
              <a:tailEnd type="none" w="med" len="med"/>
            </a:ln>
          </p:spPr>
        </p:cxnSp>
        <p:sp>
          <p:nvSpPr>
            <p:cNvPr id="38" name="Google Shape;256;p25">
              <a:extLst>
                <a:ext uri="{FF2B5EF4-FFF2-40B4-BE49-F238E27FC236}">
                  <a16:creationId xmlns:a16="http://schemas.microsoft.com/office/drawing/2014/main" id="{0A354DE8-8B73-FB4A-8D70-C22DB50945EF}"/>
                </a:ext>
              </a:extLst>
            </p:cNvPr>
            <p:cNvSpPr/>
            <p:nvPr/>
          </p:nvSpPr>
          <p:spPr>
            <a:xfrm>
              <a:off x="5493693" y="3327327"/>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7;p25">
              <a:extLst>
                <a:ext uri="{FF2B5EF4-FFF2-40B4-BE49-F238E27FC236}">
                  <a16:creationId xmlns:a16="http://schemas.microsoft.com/office/drawing/2014/main" id="{4AFEFB37-D1B0-8D4C-B3DE-F5B6BC9FE123}"/>
                </a:ext>
              </a:extLst>
            </p:cNvPr>
            <p:cNvSpPr/>
            <p:nvPr/>
          </p:nvSpPr>
          <p:spPr>
            <a:xfrm flipH="1">
              <a:off x="6489118" y="3608302"/>
              <a:ext cx="47700" cy="477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7A40F857-0E6A-3143-BE49-7BE32AC390F0}"/>
                    </a:ext>
                  </a:extLst>
                </p:cNvPr>
                <p:cNvSpPr txBox="1"/>
                <p:nvPr/>
              </p:nvSpPr>
              <p:spPr>
                <a:xfrm>
                  <a:off x="6201100" y="3327327"/>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𝑟𝑎𝑛𝑑</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7A40F857-0E6A-3143-BE49-7BE32AC390F0}"/>
                    </a:ext>
                  </a:extLst>
                </p:cNvPr>
                <p:cNvSpPr txBox="1">
                  <a:spLocks noRot="1" noChangeAspect="1" noMove="1" noResize="1" noEditPoints="1" noAdjustHandles="1" noChangeArrowheads="1" noChangeShapeType="1" noTextEdit="1"/>
                </p:cNvSpPr>
                <p:nvPr/>
              </p:nvSpPr>
              <p:spPr>
                <a:xfrm>
                  <a:off x="6201100" y="3327327"/>
                  <a:ext cx="651925" cy="276999"/>
                </a:xfrm>
                <a:prstGeom prst="rect">
                  <a:avLst/>
                </a:prstGeom>
                <a:blipFill>
                  <a:blip r:embed="rId4"/>
                  <a:stretch>
                    <a:fillRect/>
                  </a:stretch>
                </a:blipFill>
              </p:spPr>
              <p:txBody>
                <a:bodyPr/>
                <a:lstStyle/>
                <a:p>
                  <a:r>
                    <a:rPr lang="zh-CN" altLang="en-US">
                      <a:noFill/>
                    </a:rPr>
                    <a:t> </a:t>
                  </a:r>
                </a:p>
              </p:txBody>
            </p:sp>
          </mc:Fallback>
        </mc:AlternateContent>
      </p:grpSp>
      <p:cxnSp>
        <p:nvCxnSpPr>
          <p:cNvPr id="41" name="Google Shape;273;p26">
            <a:extLst>
              <a:ext uri="{FF2B5EF4-FFF2-40B4-BE49-F238E27FC236}">
                <a16:creationId xmlns:a16="http://schemas.microsoft.com/office/drawing/2014/main" id="{0D0EA2D1-F407-8A4D-9DE9-F6288595517A}"/>
              </a:ext>
            </a:extLst>
          </p:cNvPr>
          <p:cNvCxnSpPr/>
          <p:nvPr/>
        </p:nvCxnSpPr>
        <p:spPr>
          <a:xfrm>
            <a:off x="5772378" y="3587760"/>
            <a:ext cx="954600" cy="264000"/>
          </a:xfrm>
          <a:prstGeom prst="straightConnector1">
            <a:avLst/>
          </a:prstGeom>
          <a:noFill/>
          <a:ln w="9525" cap="flat" cmpd="sng">
            <a:solidFill>
              <a:schemeClr val="dk2"/>
            </a:solidFill>
            <a:prstDash val="dot"/>
            <a:round/>
            <a:headEnd type="none" w="med" len="med"/>
            <a:tailEnd type="none" w="med" len="med"/>
          </a:ln>
        </p:spPr>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568A6243-B1A7-6B42-9928-67523E132F53}"/>
                  </a:ext>
                </a:extLst>
              </p:cNvPr>
              <p:cNvSpPr txBox="1"/>
              <p:nvPr/>
            </p:nvSpPr>
            <p:spPr>
              <a:xfrm>
                <a:off x="5334830" y="3259547"/>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𝑛𝑒𝑎𝑟</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568A6243-B1A7-6B42-9928-67523E132F53}"/>
                  </a:ext>
                </a:extLst>
              </p:cNvPr>
              <p:cNvSpPr txBox="1">
                <a:spLocks noRot="1" noChangeAspect="1" noMove="1" noResize="1" noEditPoints="1" noAdjustHandles="1" noChangeArrowheads="1" noChangeShapeType="1" noTextEdit="1"/>
              </p:cNvSpPr>
              <p:nvPr/>
            </p:nvSpPr>
            <p:spPr>
              <a:xfrm>
                <a:off x="5334830" y="3259547"/>
                <a:ext cx="651925" cy="276999"/>
              </a:xfrm>
              <a:prstGeom prst="rect">
                <a:avLst/>
              </a:prstGeom>
              <a:blipFill>
                <a:blip r:embed="rId5"/>
                <a:stretch>
                  <a:fillRect/>
                </a:stretch>
              </a:blipFill>
            </p:spPr>
            <p:txBody>
              <a:bodyPr/>
              <a:lstStyle/>
              <a:p>
                <a:r>
                  <a:rPr lang="zh-CN" altLang="en-US">
                    <a:noFill/>
                  </a:rPr>
                  <a:t> </a:t>
                </a:r>
              </a:p>
            </p:txBody>
          </p:sp>
        </mc:Fallback>
      </mc:AlternateContent>
      <p:sp>
        <p:nvSpPr>
          <p:cNvPr id="20" name="Google Shape;275;p26">
            <a:extLst>
              <a:ext uri="{FF2B5EF4-FFF2-40B4-BE49-F238E27FC236}">
                <a16:creationId xmlns:a16="http://schemas.microsoft.com/office/drawing/2014/main" id="{16785F0B-C32C-E44F-89ED-531773ACE6CE}"/>
              </a:ext>
            </a:extLst>
          </p:cNvPr>
          <p:cNvSpPr/>
          <p:nvPr/>
        </p:nvSpPr>
        <p:spPr>
          <a:xfrm>
            <a:off x="6097219" y="3557878"/>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2DBBCED-2C06-4849-9F7C-C2D1228BBD38}"/>
                  </a:ext>
                </a:extLst>
              </p:cNvPr>
              <p:cNvSpPr txBox="1"/>
              <p:nvPr/>
            </p:nvSpPr>
            <p:spPr>
              <a:xfrm>
                <a:off x="5738985" y="3498966"/>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𝑛𝑒𝑤</m:t>
                          </m:r>
                        </m:sub>
                      </m:sSub>
                    </m:oMath>
                  </m:oMathPara>
                </a14:m>
                <a:endParaRPr lang="zh-CN" altLang="en-US" dirty="0"/>
              </a:p>
            </p:txBody>
          </p:sp>
        </mc:Choice>
        <mc:Fallback xmlns="">
          <p:sp>
            <p:nvSpPr>
              <p:cNvPr id="21" name="文本框 20">
                <a:extLst>
                  <a:ext uri="{FF2B5EF4-FFF2-40B4-BE49-F238E27FC236}">
                    <a16:creationId xmlns:a16="http://schemas.microsoft.com/office/drawing/2014/main" id="{B2DBBCED-2C06-4849-9F7C-C2D1228BBD38}"/>
                  </a:ext>
                </a:extLst>
              </p:cNvPr>
              <p:cNvSpPr txBox="1">
                <a:spLocks noRot="1" noChangeAspect="1" noMove="1" noResize="1" noEditPoints="1" noAdjustHandles="1" noChangeArrowheads="1" noChangeShapeType="1" noTextEdit="1"/>
              </p:cNvSpPr>
              <p:nvPr/>
            </p:nvSpPr>
            <p:spPr>
              <a:xfrm>
                <a:off x="5738985" y="3498966"/>
                <a:ext cx="651925" cy="276999"/>
              </a:xfrm>
              <a:prstGeom prst="rect">
                <a:avLst/>
              </a:prstGeom>
              <a:blipFill>
                <a:blip r:embed="rId6"/>
                <a:stretch>
                  <a:fillRect/>
                </a:stretch>
              </a:blipFill>
            </p:spPr>
            <p:txBody>
              <a:bodyPr/>
              <a:lstStyle/>
              <a:p>
                <a:r>
                  <a:rPr lang="zh-CN" altLang="en-US">
                    <a:noFill/>
                  </a:rPr>
                  <a:t> </a:t>
                </a:r>
              </a:p>
            </p:txBody>
          </p:sp>
        </mc:Fallback>
      </mc:AlternateContent>
      <p:cxnSp>
        <p:nvCxnSpPr>
          <p:cNvPr id="5" name="直线连接符 4">
            <a:extLst>
              <a:ext uri="{FF2B5EF4-FFF2-40B4-BE49-F238E27FC236}">
                <a16:creationId xmlns:a16="http://schemas.microsoft.com/office/drawing/2014/main" id="{1EA279AB-54BB-0D4A-BA37-D760AE051BB7}"/>
              </a:ext>
            </a:extLst>
          </p:cNvPr>
          <p:cNvCxnSpPr>
            <a:cxnSpLocks/>
            <a:stCxn id="38" idx="7"/>
          </p:cNvCxnSpPr>
          <p:nvPr/>
        </p:nvCxnSpPr>
        <p:spPr>
          <a:xfrm>
            <a:off x="5724567" y="3534113"/>
            <a:ext cx="420352" cy="53647"/>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6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p:bldP spid="20"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p:nvPr>
        </p:nvSpPr>
        <p:spPr bwMode="auto"/>
        <p:txBody>
          <a:bodyPr>
            <a:normAutofit/>
          </a:bodyPr>
          <a:lstStyle/>
          <a:p>
            <a:pPr>
              <a:defRPr/>
            </a:pPr>
            <a:r>
              <a:rPr lang="en-US" altLang="zh-CN" cap="none" dirty="0">
                <a:latin typeface="+mn-lt"/>
              </a:rPr>
              <a:t>2.</a:t>
            </a:r>
            <a:r>
              <a:rPr lang="zh-CN" altLang="en-US" cap="none" dirty="0">
                <a:latin typeface="+mn-lt"/>
              </a:rPr>
              <a:t> </a:t>
            </a:r>
            <a:r>
              <a:rPr lang="en-US" altLang="zh-CN" cap="none" dirty="0">
                <a:latin typeface="+mn-lt"/>
              </a:rPr>
              <a:t>RRT(Rapid-Exploring Random Tree)</a:t>
            </a:r>
            <a:endParaRPr lang="zh-CN" altLang="en-US" cap="none" dirty="0">
              <a:latin typeface="+mn-lt"/>
            </a:endParaRPr>
          </a:p>
        </p:txBody>
      </p:sp>
      <p:pic>
        <p:nvPicPr>
          <p:cNvPr id="16" name="图片 15" descr="图片包含 文字&#10;&#10;描述已自动生成">
            <a:extLst>
              <a:ext uri="{FF2B5EF4-FFF2-40B4-BE49-F238E27FC236}">
                <a16:creationId xmlns:a16="http://schemas.microsoft.com/office/drawing/2014/main" id="{E015EE15-2C44-DA49-B1B0-2BDA48247A9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9552" y="1063229"/>
            <a:ext cx="4162212" cy="3923647"/>
          </a:xfrm>
          <a:prstGeom prst="rect">
            <a:avLst/>
          </a:prstGeom>
        </p:spPr>
      </p:pic>
      <p:sp>
        <p:nvSpPr>
          <p:cNvPr id="2" name="矩形 1">
            <a:extLst>
              <a:ext uri="{FF2B5EF4-FFF2-40B4-BE49-F238E27FC236}">
                <a16:creationId xmlns:a16="http://schemas.microsoft.com/office/drawing/2014/main" id="{0B3362CC-C987-A747-A8B0-4F8175786E85}"/>
              </a:ext>
            </a:extLst>
          </p:cNvPr>
          <p:cNvSpPr/>
          <p:nvPr/>
        </p:nvSpPr>
        <p:spPr>
          <a:xfrm>
            <a:off x="1167845" y="3384524"/>
            <a:ext cx="2796904" cy="843410"/>
          </a:xfrm>
          <a:prstGeom prst="rect">
            <a:avLst/>
          </a:prstGeom>
          <a:solidFill>
            <a:srgbClr val="FE8637">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7DAC49E2-4A32-F448-9FC0-4034479C1F3F}"/>
              </a:ext>
            </a:extLst>
          </p:cNvPr>
          <p:cNvSpPr/>
          <p:nvPr/>
        </p:nvSpPr>
        <p:spPr>
          <a:xfrm>
            <a:off x="4857014" y="1254558"/>
            <a:ext cx="3963458" cy="434734"/>
          </a:xfrm>
          <a:prstGeom prst="rect">
            <a:avLst/>
          </a:prstGeom>
        </p:spPr>
        <p:txBody>
          <a:bodyPr wrap="square">
            <a:spAutoFit/>
          </a:bodyPr>
          <a:lstStyle/>
          <a:p>
            <a:pPr marL="0" lvl="1">
              <a:lnSpc>
                <a:spcPct val="125000"/>
              </a:lnSpc>
              <a:spcBef>
                <a:spcPts val="450"/>
              </a:spcBef>
            </a:pPr>
            <a:r>
              <a:rPr lang="zh-CN" altLang="en-US" sz="2000" b="1" dirty="0">
                <a:solidFill>
                  <a:srgbClr val="0070C0"/>
                </a:solidFill>
                <a:ea typeface="黑体" charset="0"/>
                <a:cs typeface="黑体" charset="0"/>
              </a:rPr>
              <a:t>根据无碰检测加入树中</a:t>
            </a:r>
          </a:p>
        </p:txBody>
      </p:sp>
      <p:grpSp>
        <p:nvGrpSpPr>
          <p:cNvPr id="23" name="组合 22">
            <a:extLst>
              <a:ext uri="{FF2B5EF4-FFF2-40B4-BE49-F238E27FC236}">
                <a16:creationId xmlns:a16="http://schemas.microsoft.com/office/drawing/2014/main" id="{A271F66C-4706-EB4D-84C0-10EAECE87CC8}"/>
              </a:ext>
            </a:extLst>
          </p:cNvPr>
          <p:cNvGrpSpPr/>
          <p:nvPr/>
        </p:nvGrpSpPr>
        <p:grpSpPr>
          <a:xfrm>
            <a:off x="5277828" y="1981327"/>
            <a:ext cx="2461375" cy="2087450"/>
            <a:chOff x="5087668" y="1781527"/>
            <a:chExt cx="2461375" cy="2087450"/>
          </a:xfrm>
        </p:grpSpPr>
        <p:sp>
          <p:nvSpPr>
            <p:cNvPr id="24" name="Google Shape;249;p25">
              <a:extLst>
                <a:ext uri="{FF2B5EF4-FFF2-40B4-BE49-F238E27FC236}">
                  <a16:creationId xmlns:a16="http://schemas.microsoft.com/office/drawing/2014/main" id="{B87D52E2-3630-BD4F-95C8-9AC67642A8FC}"/>
                </a:ext>
              </a:extLst>
            </p:cNvPr>
            <p:cNvSpPr/>
            <p:nvPr/>
          </p:nvSpPr>
          <p:spPr>
            <a:xfrm>
              <a:off x="5121343" y="3765477"/>
              <a:ext cx="118500" cy="1035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0;p25">
              <a:extLst>
                <a:ext uri="{FF2B5EF4-FFF2-40B4-BE49-F238E27FC236}">
                  <a16:creationId xmlns:a16="http://schemas.microsoft.com/office/drawing/2014/main" id="{5BA74F9A-B769-CD4B-AB2C-E447D02E135A}"/>
                </a:ext>
              </a:extLst>
            </p:cNvPr>
            <p:cNvSpPr/>
            <p:nvPr/>
          </p:nvSpPr>
          <p:spPr>
            <a:xfrm>
              <a:off x="7430543" y="2071927"/>
              <a:ext cx="118500" cy="1035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1;p25">
              <a:extLst>
                <a:ext uri="{FF2B5EF4-FFF2-40B4-BE49-F238E27FC236}">
                  <a16:creationId xmlns:a16="http://schemas.microsoft.com/office/drawing/2014/main" id="{D36E7836-ECD9-3444-88B2-1F57FD7F2257}"/>
                </a:ext>
              </a:extLst>
            </p:cNvPr>
            <p:cNvSpPr/>
            <p:nvPr/>
          </p:nvSpPr>
          <p:spPr>
            <a:xfrm>
              <a:off x="5087668" y="21810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p25">
              <a:extLst>
                <a:ext uri="{FF2B5EF4-FFF2-40B4-BE49-F238E27FC236}">
                  <a16:creationId xmlns:a16="http://schemas.microsoft.com/office/drawing/2014/main" id="{FB7C400F-EC82-F14A-9697-FF35F5887896}"/>
                </a:ext>
              </a:extLst>
            </p:cNvPr>
            <p:cNvSpPr/>
            <p:nvPr/>
          </p:nvSpPr>
          <p:spPr>
            <a:xfrm>
              <a:off x="6840443" y="33595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3;p25">
              <a:extLst>
                <a:ext uri="{FF2B5EF4-FFF2-40B4-BE49-F238E27FC236}">
                  <a16:creationId xmlns:a16="http://schemas.microsoft.com/office/drawing/2014/main" id="{86551BA9-F36D-3340-9E26-E7FB684BEDD4}"/>
                </a:ext>
              </a:extLst>
            </p:cNvPr>
            <p:cNvSpPr/>
            <p:nvPr/>
          </p:nvSpPr>
          <p:spPr>
            <a:xfrm>
              <a:off x="6361593" y="1781527"/>
              <a:ext cx="581400" cy="399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p25">
              <a:extLst>
                <a:ext uri="{FF2B5EF4-FFF2-40B4-BE49-F238E27FC236}">
                  <a16:creationId xmlns:a16="http://schemas.microsoft.com/office/drawing/2014/main" id="{0B67CBA7-0E49-D843-98FE-FBB7A4CB3CBE}"/>
                </a:ext>
              </a:extLst>
            </p:cNvPr>
            <p:cNvSpPr/>
            <p:nvPr/>
          </p:nvSpPr>
          <p:spPr>
            <a:xfrm>
              <a:off x="6043118" y="2905652"/>
              <a:ext cx="423000" cy="3423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255;p25">
              <a:extLst>
                <a:ext uri="{FF2B5EF4-FFF2-40B4-BE49-F238E27FC236}">
                  <a16:creationId xmlns:a16="http://schemas.microsoft.com/office/drawing/2014/main" id="{A9667A96-79C5-0944-B533-CCA2ECB413EE}"/>
                </a:ext>
              </a:extLst>
            </p:cNvPr>
            <p:cNvCxnSpPr>
              <a:stCxn id="24" idx="7"/>
            </p:cNvCxnSpPr>
            <p:nvPr/>
          </p:nvCxnSpPr>
          <p:spPr>
            <a:xfrm rot="10800000" flipH="1">
              <a:off x="5222489" y="3375034"/>
              <a:ext cx="271200" cy="405600"/>
            </a:xfrm>
            <a:prstGeom prst="straightConnector1">
              <a:avLst/>
            </a:prstGeom>
            <a:noFill/>
            <a:ln w="9525" cap="flat" cmpd="sng">
              <a:solidFill>
                <a:schemeClr val="dk2"/>
              </a:solidFill>
              <a:prstDash val="solid"/>
              <a:round/>
              <a:headEnd type="none" w="med" len="med"/>
              <a:tailEnd type="none" w="med" len="med"/>
            </a:ln>
          </p:spPr>
        </p:cxnSp>
        <p:sp>
          <p:nvSpPr>
            <p:cNvPr id="45" name="Google Shape;256;p25">
              <a:extLst>
                <a:ext uri="{FF2B5EF4-FFF2-40B4-BE49-F238E27FC236}">
                  <a16:creationId xmlns:a16="http://schemas.microsoft.com/office/drawing/2014/main" id="{D7403C68-ADA7-3145-9B63-84974F20386D}"/>
                </a:ext>
              </a:extLst>
            </p:cNvPr>
            <p:cNvSpPr/>
            <p:nvPr/>
          </p:nvSpPr>
          <p:spPr>
            <a:xfrm>
              <a:off x="5493693" y="3327327"/>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7;p25">
              <a:extLst>
                <a:ext uri="{FF2B5EF4-FFF2-40B4-BE49-F238E27FC236}">
                  <a16:creationId xmlns:a16="http://schemas.microsoft.com/office/drawing/2014/main" id="{5190985D-9858-D34E-8A81-1271DB57BFAD}"/>
                </a:ext>
              </a:extLst>
            </p:cNvPr>
            <p:cNvSpPr/>
            <p:nvPr/>
          </p:nvSpPr>
          <p:spPr>
            <a:xfrm flipH="1">
              <a:off x="6489118" y="3608302"/>
              <a:ext cx="47700" cy="477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FD4B784-D21A-9D48-A640-5D34F46A2E9A}"/>
                    </a:ext>
                  </a:extLst>
                </p:cNvPr>
                <p:cNvSpPr txBox="1"/>
                <p:nvPr/>
              </p:nvSpPr>
              <p:spPr>
                <a:xfrm>
                  <a:off x="6201100" y="3327327"/>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𝑟𝑎𝑛𝑑</m:t>
                            </m:r>
                          </m:sub>
                        </m:sSub>
                      </m:oMath>
                    </m:oMathPara>
                  </a14:m>
                  <a:endParaRPr lang="zh-CN" altLang="en-US" dirty="0"/>
                </a:p>
              </p:txBody>
            </p:sp>
          </mc:Choice>
          <mc:Fallback xmlns="">
            <p:sp>
              <p:nvSpPr>
                <p:cNvPr id="47" name="文本框 46">
                  <a:extLst>
                    <a:ext uri="{FF2B5EF4-FFF2-40B4-BE49-F238E27FC236}">
                      <a16:creationId xmlns:a16="http://schemas.microsoft.com/office/drawing/2014/main" id="{8FD4B784-D21A-9D48-A640-5D34F46A2E9A}"/>
                    </a:ext>
                  </a:extLst>
                </p:cNvPr>
                <p:cNvSpPr txBox="1">
                  <a:spLocks noRot="1" noChangeAspect="1" noMove="1" noResize="1" noEditPoints="1" noAdjustHandles="1" noChangeArrowheads="1" noChangeShapeType="1" noTextEdit="1"/>
                </p:cNvSpPr>
                <p:nvPr/>
              </p:nvSpPr>
              <p:spPr>
                <a:xfrm>
                  <a:off x="6201100" y="3327327"/>
                  <a:ext cx="651925" cy="276999"/>
                </a:xfrm>
                <a:prstGeom prst="rect">
                  <a:avLst/>
                </a:prstGeom>
                <a:blipFill>
                  <a:blip r:embed="rId4"/>
                  <a:stretch>
                    <a:fillRect/>
                  </a:stretch>
                </a:blipFill>
              </p:spPr>
              <p:txBody>
                <a:bodyPr/>
                <a:lstStyle/>
                <a:p>
                  <a:r>
                    <a:rPr lang="zh-CN" altLang="en-US">
                      <a:noFill/>
                    </a:rPr>
                    <a:t> </a:t>
                  </a:r>
                </a:p>
              </p:txBody>
            </p:sp>
          </mc:Fallback>
        </mc:AlternateContent>
      </p:grpSp>
      <p:cxnSp>
        <p:nvCxnSpPr>
          <p:cNvPr id="48" name="Google Shape;273;p26">
            <a:extLst>
              <a:ext uri="{FF2B5EF4-FFF2-40B4-BE49-F238E27FC236}">
                <a16:creationId xmlns:a16="http://schemas.microsoft.com/office/drawing/2014/main" id="{7F2A25E0-C2A9-5E43-A7D3-7D4EF23A0A9B}"/>
              </a:ext>
            </a:extLst>
          </p:cNvPr>
          <p:cNvCxnSpPr/>
          <p:nvPr/>
        </p:nvCxnSpPr>
        <p:spPr>
          <a:xfrm>
            <a:off x="5772378" y="3587760"/>
            <a:ext cx="954600" cy="264000"/>
          </a:xfrm>
          <a:prstGeom prst="straightConnector1">
            <a:avLst/>
          </a:prstGeom>
          <a:noFill/>
          <a:ln w="9525" cap="flat" cmpd="sng">
            <a:solidFill>
              <a:schemeClr val="dk2"/>
            </a:solidFill>
            <a:prstDash val="dot"/>
            <a:round/>
            <a:headEnd type="none" w="med" len="med"/>
            <a:tailEnd type="none" w="med" len="med"/>
          </a:ln>
        </p:spPr>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DBC616B-A51E-DF47-BAAF-8E2A434BBA94}"/>
                  </a:ext>
                </a:extLst>
              </p:cNvPr>
              <p:cNvSpPr txBox="1"/>
              <p:nvPr/>
            </p:nvSpPr>
            <p:spPr>
              <a:xfrm>
                <a:off x="5334830" y="3259547"/>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𝑛𝑒𝑎𝑟</m:t>
                          </m:r>
                        </m:sub>
                      </m:sSub>
                    </m:oMath>
                  </m:oMathPara>
                </a14:m>
                <a:endParaRPr lang="zh-CN" altLang="en-US" dirty="0"/>
              </a:p>
            </p:txBody>
          </p:sp>
        </mc:Choice>
        <mc:Fallback xmlns="">
          <p:sp>
            <p:nvSpPr>
              <p:cNvPr id="49" name="文本框 48">
                <a:extLst>
                  <a:ext uri="{FF2B5EF4-FFF2-40B4-BE49-F238E27FC236}">
                    <a16:creationId xmlns:a16="http://schemas.microsoft.com/office/drawing/2014/main" id="{CDBC616B-A51E-DF47-BAAF-8E2A434BBA94}"/>
                  </a:ext>
                </a:extLst>
              </p:cNvPr>
              <p:cNvSpPr txBox="1">
                <a:spLocks noRot="1" noChangeAspect="1" noMove="1" noResize="1" noEditPoints="1" noAdjustHandles="1" noChangeArrowheads="1" noChangeShapeType="1" noTextEdit="1"/>
              </p:cNvSpPr>
              <p:nvPr/>
            </p:nvSpPr>
            <p:spPr>
              <a:xfrm>
                <a:off x="5334830" y="3259547"/>
                <a:ext cx="651925" cy="276999"/>
              </a:xfrm>
              <a:prstGeom prst="rect">
                <a:avLst/>
              </a:prstGeom>
              <a:blipFill>
                <a:blip r:embed="rId5"/>
                <a:stretch>
                  <a:fillRect/>
                </a:stretch>
              </a:blipFill>
            </p:spPr>
            <p:txBody>
              <a:bodyPr/>
              <a:lstStyle/>
              <a:p>
                <a:r>
                  <a:rPr lang="zh-CN" altLang="en-US">
                    <a:noFill/>
                  </a:rPr>
                  <a:t> </a:t>
                </a:r>
              </a:p>
            </p:txBody>
          </p:sp>
        </mc:Fallback>
      </mc:AlternateContent>
      <p:sp>
        <p:nvSpPr>
          <p:cNvPr id="50" name="Google Shape;275;p26">
            <a:extLst>
              <a:ext uri="{FF2B5EF4-FFF2-40B4-BE49-F238E27FC236}">
                <a16:creationId xmlns:a16="http://schemas.microsoft.com/office/drawing/2014/main" id="{0399B484-7496-F542-BC84-72A45A67E0C0}"/>
              </a:ext>
            </a:extLst>
          </p:cNvPr>
          <p:cNvSpPr/>
          <p:nvPr/>
        </p:nvSpPr>
        <p:spPr>
          <a:xfrm>
            <a:off x="6097219" y="3557878"/>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653211D-FE0B-6341-8AFF-799E947662C6}"/>
                  </a:ext>
                </a:extLst>
              </p:cNvPr>
              <p:cNvSpPr txBox="1"/>
              <p:nvPr/>
            </p:nvSpPr>
            <p:spPr>
              <a:xfrm>
                <a:off x="5738985" y="3498966"/>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𝑛𝑒𝑤</m:t>
                          </m:r>
                        </m:sub>
                      </m:sSub>
                    </m:oMath>
                  </m:oMathPara>
                </a14:m>
                <a:endParaRPr lang="zh-CN" altLang="en-US" dirty="0"/>
              </a:p>
            </p:txBody>
          </p:sp>
        </mc:Choice>
        <mc:Fallback xmlns="">
          <p:sp>
            <p:nvSpPr>
              <p:cNvPr id="51" name="文本框 50">
                <a:extLst>
                  <a:ext uri="{FF2B5EF4-FFF2-40B4-BE49-F238E27FC236}">
                    <a16:creationId xmlns:a16="http://schemas.microsoft.com/office/drawing/2014/main" id="{5653211D-FE0B-6341-8AFF-799E947662C6}"/>
                  </a:ext>
                </a:extLst>
              </p:cNvPr>
              <p:cNvSpPr txBox="1">
                <a:spLocks noRot="1" noChangeAspect="1" noMove="1" noResize="1" noEditPoints="1" noAdjustHandles="1" noChangeArrowheads="1" noChangeShapeType="1" noTextEdit="1"/>
              </p:cNvSpPr>
              <p:nvPr/>
            </p:nvSpPr>
            <p:spPr>
              <a:xfrm>
                <a:off x="5738985" y="3498966"/>
                <a:ext cx="651925" cy="276999"/>
              </a:xfrm>
              <a:prstGeom prst="rect">
                <a:avLst/>
              </a:prstGeom>
              <a:blipFill>
                <a:blip r:embed="rId6"/>
                <a:stretch>
                  <a:fillRect/>
                </a:stretch>
              </a:blipFill>
            </p:spPr>
            <p:txBody>
              <a:bodyPr/>
              <a:lstStyle/>
              <a:p>
                <a:r>
                  <a:rPr lang="zh-CN" altLang="en-US">
                    <a:noFill/>
                  </a:rPr>
                  <a:t> </a:t>
                </a:r>
              </a:p>
            </p:txBody>
          </p:sp>
        </mc:Fallback>
      </mc:AlternateContent>
      <p:cxnSp>
        <p:nvCxnSpPr>
          <p:cNvPr id="52" name="直线连接符 51">
            <a:extLst>
              <a:ext uri="{FF2B5EF4-FFF2-40B4-BE49-F238E27FC236}">
                <a16:creationId xmlns:a16="http://schemas.microsoft.com/office/drawing/2014/main" id="{C76ADADB-4D7F-1E4A-A975-C15BBC93BF4C}"/>
              </a:ext>
            </a:extLst>
          </p:cNvPr>
          <p:cNvCxnSpPr>
            <a:cxnSpLocks/>
            <a:stCxn id="45" idx="7"/>
          </p:cNvCxnSpPr>
          <p:nvPr/>
        </p:nvCxnSpPr>
        <p:spPr>
          <a:xfrm>
            <a:off x="5724567" y="3534113"/>
            <a:ext cx="420352" cy="5364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D38ECB7F-BA16-B84A-9A9F-479D9E24AC61}"/>
              </a:ext>
            </a:extLst>
          </p:cNvPr>
          <p:cNvCxnSpPr>
            <a:cxnSpLocks/>
          </p:cNvCxnSpPr>
          <p:nvPr/>
        </p:nvCxnSpPr>
        <p:spPr>
          <a:xfrm>
            <a:off x="5707703" y="3534113"/>
            <a:ext cx="427784" cy="560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92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nodeType="clickEffect">
                                  <p:stCondLst>
                                    <p:cond delay="0"/>
                                  </p:stCondLst>
                                  <p:childTnLst>
                                    <p:animEffect transition="out" filter="wipe(left)">
                                      <p:cBhvr>
                                        <p:cTn id="15" dur="500"/>
                                        <p:tgtEl>
                                          <p:spTgt spid="52"/>
                                        </p:tgtEl>
                                      </p:cBhvr>
                                    </p:animEffect>
                                    <p:set>
                                      <p:cBhvr>
                                        <p:cTn id="16" dur="1" fill="hold">
                                          <p:stCondLst>
                                            <p:cond delay="499"/>
                                          </p:stCondLst>
                                        </p:cTn>
                                        <p:tgtEl>
                                          <p:spTgt spid="52"/>
                                        </p:tgtEl>
                                        <p:attrNameLst>
                                          <p:attrName>style.visibility</p:attrName>
                                        </p:attrNameLst>
                                      </p:cBhvr>
                                      <p:to>
                                        <p:strVal val="hidden"/>
                                      </p:to>
                                    </p:set>
                                  </p:childTnLst>
                                </p:cTn>
                              </p:par>
                              <p:par>
                                <p:cTn id="17" presetID="22" presetClass="entr" presetSubtype="8"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p:nvPr>
        </p:nvSpPr>
        <p:spPr bwMode="auto"/>
        <p:txBody>
          <a:bodyPr>
            <a:normAutofit/>
          </a:bodyPr>
          <a:lstStyle/>
          <a:p>
            <a:pPr>
              <a:defRPr/>
            </a:pPr>
            <a:r>
              <a:rPr lang="en-US" altLang="zh-CN" cap="none" dirty="0">
                <a:latin typeface="+mn-lt"/>
              </a:rPr>
              <a:t>2.</a:t>
            </a:r>
            <a:r>
              <a:rPr lang="zh-CN" altLang="en-US" cap="none" dirty="0">
                <a:latin typeface="+mn-lt"/>
              </a:rPr>
              <a:t> </a:t>
            </a:r>
            <a:r>
              <a:rPr lang="en-US" altLang="zh-CN" cap="none" dirty="0">
                <a:latin typeface="+mn-lt"/>
              </a:rPr>
              <a:t>RRT(Rapid-Exploring Random Tree)</a:t>
            </a:r>
            <a:endParaRPr lang="zh-CN" altLang="en-US" cap="none" dirty="0">
              <a:latin typeface="+mn-lt"/>
            </a:endParaRPr>
          </a:p>
        </p:txBody>
      </p:sp>
      <p:pic>
        <p:nvPicPr>
          <p:cNvPr id="16" name="图片 15" descr="图片包含 文字&#10;&#10;描述已自动生成">
            <a:extLst>
              <a:ext uri="{FF2B5EF4-FFF2-40B4-BE49-F238E27FC236}">
                <a16:creationId xmlns:a16="http://schemas.microsoft.com/office/drawing/2014/main" id="{E015EE15-2C44-DA49-B1B0-2BDA48247A9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9552" y="1063229"/>
            <a:ext cx="4162212" cy="3923647"/>
          </a:xfrm>
          <a:prstGeom prst="rect">
            <a:avLst/>
          </a:prstGeom>
        </p:spPr>
      </p:pic>
      <p:sp>
        <p:nvSpPr>
          <p:cNvPr id="29" name="矩形 28">
            <a:extLst>
              <a:ext uri="{FF2B5EF4-FFF2-40B4-BE49-F238E27FC236}">
                <a16:creationId xmlns:a16="http://schemas.microsoft.com/office/drawing/2014/main" id="{7DAC49E2-4A32-F448-9FC0-4034479C1F3F}"/>
              </a:ext>
            </a:extLst>
          </p:cNvPr>
          <p:cNvSpPr/>
          <p:nvPr/>
        </p:nvSpPr>
        <p:spPr>
          <a:xfrm>
            <a:off x="4857014" y="1254558"/>
            <a:ext cx="3963458" cy="434734"/>
          </a:xfrm>
          <a:prstGeom prst="rect">
            <a:avLst/>
          </a:prstGeom>
        </p:spPr>
        <p:txBody>
          <a:bodyPr wrap="square">
            <a:spAutoFit/>
          </a:bodyPr>
          <a:lstStyle/>
          <a:p>
            <a:pPr marL="0" lvl="1">
              <a:lnSpc>
                <a:spcPct val="125000"/>
              </a:lnSpc>
              <a:spcBef>
                <a:spcPts val="450"/>
              </a:spcBef>
            </a:pPr>
            <a:r>
              <a:rPr lang="zh-CN" altLang="en-US" sz="2000" b="1" dirty="0">
                <a:solidFill>
                  <a:srgbClr val="0070C0"/>
                </a:solidFill>
                <a:ea typeface="黑体" charset="0"/>
                <a:cs typeface="黑体" charset="0"/>
              </a:rPr>
              <a:t>不断重复该过程</a:t>
            </a:r>
          </a:p>
        </p:txBody>
      </p:sp>
      <p:grpSp>
        <p:nvGrpSpPr>
          <p:cNvPr id="23" name="组合 22">
            <a:extLst>
              <a:ext uri="{FF2B5EF4-FFF2-40B4-BE49-F238E27FC236}">
                <a16:creationId xmlns:a16="http://schemas.microsoft.com/office/drawing/2014/main" id="{A271F66C-4706-EB4D-84C0-10EAECE87CC8}"/>
              </a:ext>
            </a:extLst>
          </p:cNvPr>
          <p:cNvGrpSpPr/>
          <p:nvPr/>
        </p:nvGrpSpPr>
        <p:grpSpPr>
          <a:xfrm>
            <a:off x="5277828" y="1981327"/>
            <a:ext cx="2461375" cy="2087450"/>
            <a:chOff x="5087668" y="1781527"/>
            <a:chExt cx="2461375" cy="2087450"/>
          </a:xfrm>
        </p:grpSpPr>
        <p:sp>
          <p:nvSpPr>
            <p:cNvPr id="24" name="Google Shape;249;p25">
              <a:extLst>
                <a:ext uri="{FF2B5EF4-FFF2-40B4-BE49-F238E27FC236}">
                  <a16:creationId xmlns:a16="http://schemas.microsoft.com/office/drawing/2014/main" id="{B87D52E2-3630-BD4F-95C8-9AC67642A8FC}"/>
                </a:ext>
              </a:extLst>
            </p:cNvPr>
            <p:cNvSpPr/>
            <p:nvPr/>
          </p:nvSpPr>
          <p:spPr>
            <a:xfrm>
              <a:off x="5121343" y="3765477"/>
              <a:ext cx="118500" cy="1035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0;p25">
              <a:extLst>
                <a:ext uri="{FF2B5EF4-FFF2-40B4-BE49-F238E27FC236}">
                  <a16:creationId xmlns:a16="http://schemas.microsoft.com/office/drawing/2014/main" id="{5BA74F9A-B769-CD4B-AB2C-E447D02E135A}"/>
                </a:ext>
              </a:extLst>
            </p:cNvPr>
            <p:cNvSpPr/>
            <p:nvPr/>
          </p:nvSpPr>
          <p:spPr>
            <a:xfrm>
              <a:off x="7430543" y="2071927"/>
              <a:ext cx="118500" cy="1035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1;p25">
              <a:extLst>
                <a:ext uri="{FF2B5EF4-FFF2-40B4-BE49-F238E27FC236}">
                  <a16:creationId xmlns:a16="http://schemas.microsoft.com/office/drawing/2014/main" id="{D36E7836-ECD9-3444-88B2-1F57FD7F2257}"/>
                </a:ext>
              </a:extLst>
            </p:cNvPr>
            <p:cNvSpPr/>
            <p:nvPr/>
          </p:nvSpPr>
          <p:spPr>
            <a:xfrm>
              <a:off x="5087668" y="21810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p25">
              <a:extLst>
                <a:ext uri="{FF2B5EF4-FFF2-40B4-BE49-F238E27FC236}">
                  <a16:creationId xmlns:a16="http://schemas.microsoft.com/office/drawing/2014/main" id="{FB7C400F-EC82-F14A-9697-FF35F5887896}"/>
                </a:ext>
              </a:extLst>
            </p:cNvPr>
            <p:cNvSpPr/>
            <p:nvPr/>
          </p:nvSpPr>
          <p:spPr>
            <a:xfrm>
              <a:off x="6840443" y="33595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3;p25">
              <a:extLst>
                <a:ext uri="{FF2B5EF4-FFF2-40B4-BE49-F238E27FC236}">
                  <a16:creationId xmlns:a16="http://schemas.microsoft.com/office/drawing/2014/main" id="{86551BA9-F36D-3340-9E26-E7FB684BEDD4}"/>
                </a:ext>
              </a:extLst>
            </p:cNvPr>
            <p:cNvSpPr/>
            <p:nvPr/>
          </p:nvSpPr>
          <p:spPr>
            <a:xfrm>
              <a:off x="6361593" y="1781527"/>
              <a:ext cx="581400" cy="399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p25">
              <a:extLst>
                <a:ext uri="{FF2B5EF4-FFF2-40B4-BE49-F238E27FC236}">
                  <a16:creationId xmlns:a16="http://schemas.microsoft.com/office/drawing/2014/main" id="{0B67CBA7-0E49-D843-98FE-FBB7A4CB3CBE}"/>
                </a:ext>
              </a:extLst>
            </p:cNvPr>
            <p:cNvSpPr/>
            <p:nvPr/>
          </p:nvSpPr>
          <p:spPr>
            <a:xfrm>
              <a:off x="6043118" y="2905652"/>
              <a:ext cx="423000" cy="3423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255;p25">
              <a:extLst>
                <a:ext uri="{FF2B5EF4-FFF2-40B4-BE49-F238E27FC236}">
                  <a16:creationId xmlns:a16="http://schemas.microsoft.com/office/drawing/2014/main" id="{A9667A96-79C5-0944-B533-CCA2ECB413EE}"/>
                </a:ext>
              </a:extLst>
            </p:cNvPr>
            <p:cNvCxnSpPr>
              <a:stCxn id="24" idx="7"/>
            </p:cNvCxnSpPr>
            <p:nvPr/>
          </p:nvCxnSpPr>
          <p:spPr>
            <a:xfrm rot="10800000" flipH="1">
              <a:off x="5222489" y="3375034"/>
              <a:ext cx="271200" cy="405600"/>
            </a:xfrm>
            <a:prstGeom prst="straightConnector1">
              <a:avLst/>
            </a:prstGeom>
            <a:noFill/>
            <a:ln w="9525" cap="flat" cmpd="sng">
              <a:solidFill>
                <a:schemeClr val="dk2"/>
              </a:solidFill>
              <a:prstDash val="solid"/>
              <a:round/>
              <a:headEnd type="none" w="med" len="med"/>
              <a:tailEnd type="none" w="med" len="med"/>
            </a:ln>
          </p:spPr>
        </p:cxnSp>
        <p:sp>
          <p:nvSpPr>
            <p:cNvPr id="45" name="Google Shape;256;p25">
              <a:extLst>
                <a:ext uri="{FF2B5EF4-FFF2-40B4-BE49-F238E27FC236}">
                  <a16:creationId xmlns:a16="http://schemas.microsoft.com/office/drawing/2014/main" id="{D7403C68-ADA7-3145-9B63-84974F20386D}"/>
                </a:ext>
              </a:extLst>
            </p:cNvPr>
            <p:cNvSpPr/>
            <p:nvPr/>
          </p:nvSpPr>
          <p:spPr>
            <a:xfrm>
              <a:off x="5493693" y="3327327"/>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75;p26">
            <a:extLst>
              <a:ext uri="{FF2B5EF4-FFF2-40B4-BE49-F238E27FC236}">
                <a16:creationId xmlns:a16="http://schemas.microsoft.com/office/drawing/2014/main" id="{0399B484-7496-F542-BC84-72A45A67E0C0}"/>
              </a:ext>
            </a:extLst>
          </p:cNvPr>
          <p:cNvSpPr/>
          <p:nvPr/>
        </p:nvSpPr>
        <p:spPr>
          <a:xfrm>
            <a:off x="6097219" y="3557878"/>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直线连接符 52">
            <a:extLst>
              <a:ext uri="{FF2B5EF4-FFF2-40B4-BE49-F238E27FC236}">
                <a16:creationId xmlns:a16="http://schemas.microsoft.com/office/drawing/2014/main" id="{D38ECB7F-BA16-B84A-9A9F-479D9E24AC61}"/>
              </a:ext>
            </a:extLst>
          </p:cNvPr>
          <p:cNvCxnSpPr>
            <a:cxnSpLocks/>
          </p:cNvCxnSpPr>
          <p:nvPr/>
        </p:nvCxnSpPr>
        <p:spPr>
          <a:xfrm>
            <a:off x="5751484" y="3563253"/>
            <a:ext cx="404699" cy="295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Google Shape;314;p28">
            <a:extLst>
              <a:ext uri="{FF2B5EF4-FFF2-40B4-BE49-F238E27FC236}">
                <a16:creationId xmlns:a16="http://schemas.microsoft.com/office/drawing/2014/main" id="{9F08BBF8-11A7-B847-B787-5D93DCB8FAF9}"/>
              </a:ext>
            </a:extLst>
          </p:cNvPr>
          <p:cNvSpPr/>
          <p:nvPr/>
        </p:nvSpPr>
        <p:spPr>
          <a:xfrm rot="10800000" flipH="1">
            <a:off x="5610608" y="3088427"/>
            <a:ext cx="47400" cy="555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6;p28">
            <a:extLst>
              <a:ext uri="{FF2B5EF4-FFF2-40B4-BE49-F238E27FC236}">
                <a16:creationId xmlns:a16="http://schemas.microsoft.com/office/drawing/2014/main" id="{75DF63BF-9D04-BE4F-B4E4-DD401538F498}"/>
              </a:ext>
            </a:extLst>
          </p:cNvPr>
          <p:cNvSpPr/>
          <p:nvPr/>
        </p:nvSpPr>
        <p:spPr>
          <a:xfrm>
            <a:off x="6371583" y="2989118"/>
            <a:ext cx="47700" cy="555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9;p28">
            <a:extLst>
              <a:ext uri="{FF2B5EF4-FFF2-40B4-BE49-F238E27FC236}">
                <a16:creationId xmlns:a16="http://schemas.microsoft.com/office/drawing/2014/main" id="{5FF90E3F-A07F-C844-9D06-87A98AEE994E}"/>
              </a:ext>
            </a:extLst>
          </p:cNvPr>
          <p:cNvSpPr/>
          <p:nvPr/>
        </p:nvSpPr>
        <p:spPr>
          <a:xfrm>
            <a:off x="6309866" y="3217001"/>
            <a:ext cx="47400" cy="555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60000"/>
                  <a:lumOff val="40000"/>
                </a:schemeClr>
              </a:solidFill>
            </a:endParaRP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95488AD-0BE0-C347-A418-C018BABEDDEF}"/>
                  </a:ext>
                </a:extLst>
              </p:cNvPr>
              <p:cNvSpPr txBox="1"/>
              <p:nvPr/>
            </p:nvSpPr>
            <p:spPr>
              <a:xfrm>
                <a:off x="6211033" y="3086301"/>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𝑛𝑒𝑤</m:t>
                          </m:r>
                        </m:sub>
                      </m:sSub>
                    </m:oMath>
                  </m:oMathPara>
                </a14:m>
                <a:endParaRPr lang="zh-CN" altLang="en-US" dirty="0"/>
              </a:p>
            </p:txBody>
          </p:sp>
        </mc:Choice>
        <mc:Fallback xmlns="">
          <p:sp>
            <p:nvSpPr>
              <p:cNvPr id="34" name="文本框 33">
                <a:extLst>
                  <a:ext uri="{FF2B5EF4-FFF2-40B4-BE49-F238E27FC236}">
                    <a16:creationId xmlns:a16="http://schemas.microsoft.com/office/drawing/2014/main" id="{395488AD-0BE0-C347-A418-C018BABEDDEF}"/>
                  </a:ext>
                </a:extLst>
              </p:cNvPr>
              <p:cNvSpPr txBox="1">
                <a:spLocks noRot="1" noChangeAspect="1" noMove="1" noResize="1" noEditPoints="1" noAdjustHandles="1" noChangeArrowheads="1" noChangeShapeType="1" noTextEdit="1"/>
              </p:cNvSpPr>
              <p:nvPr/>
            </p:nvSpPr>
            <p:spPr>
              <a:xfrm>
                <a:off x="6211033" y="3086301"/>
                <a:ext cx="651925" cy="27699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668359F-C25E-9A49-8A1B-9E8DF991F87A}"/>
                  </a:ext>
                </a:extLst>
              </p:cNvPr>
              <p:cNvSpPr txBox="1"/>
              <p:nvPr/>
            </p:nvSpPr>
            <p:spPr>
              <a:xfrm>
                <a:off x="5790333" y="3609674"/>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𝑛𝑒𝑎𝑟</m:t>
                          </m:r>
                        </m:sub>
                      </m:sSub>
                    </m:oMath>
                  </m:oMathPara>
                </a14:m>
                <a:endParaRPr lang="zh-CN" altLang="en-US" dirty="0"/>
              </a:p>
            </p:txBody>
          </p:sp>
        </mc:Choice>
        <mc:Fallback xmlns="">
          <p:sp>
            <p:nvSpPr>
              <p:cNvPr id="35" name="文本框 34">
                <a:extLst>
                  <a:ext uri="{FF2B5EF4-FFF2-40B4-BE49-F238E27FC236}">
                    <a16:creationId xmlns:a16="http://schemas.microsoft.com/office/drawing/2014/main" id="{9668359F-C25E-9A49-8A1B-9E8DF991F87A}"/>
                  </a:ext>
                </a:extLst>
              </p:cNvPr>
              <p:cNvSpPr txBox="1">
                <a:spLocks noRot="1" noChangeAspect="1" noMove="1" noResize="1" noEditPoints="1" noAdjustHandles="1" noChangeArrowheads="1" noChangeShapeType="1" noTextEdit="1"/>
              </p:cNvSpPr>
              <p:nvPr/>
            </p:nvSpPr>
            <p:spPr>
              <a:xfrm>
                <a:off x="5790333" y="3609674"/>
                <a:ext cx="651925" cy="2769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9FFCAF7-BAE6-C94E-B6F7-426F9A15CB38}"/>
                  </a:ext>
                </a:extLst>
              </p:cNvPr>
              <p:cNvSpPr txBox="1"/>
              <p:nvPr/>
            </p:nvSpPr>
            <p:spPr>
              <a:xfrm>
                <a:off x="6220187" y="2715766"/>
                <a:ext cx="651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m:rPr>
                              <m:sty m:val="p"/>
                            </m:rPr>
                            <a:rPr lang="en-US" altLang="zh-CN" sz="1200" i="1">
                              <a:latin typeface="Cambria Math" panose="02040503050406030204" pitchFamily="18" charset="0"/>
                            </a:rPr>
                            <m:t>x</m:t>
                          </m:r>
                        </m:e>
                        <m:sub>
                          <m:r>
                            <a:rPr lang="en-US" altLang="zh-CN" sz="1200" b="0" i="1" smtClean="0">
                              <a:latin typeface="Cambria Math" panose="02040503050406030204" pitchFamily="18" charset="0"/>
                            </a:rPr>
                            <m:t>𝑟𝑎𝑛𝑑</m:t>
                          </m:r>
                        </m:sub>
                      </m:sSub>
                    </m:oMath>
                  </m:oMathPara>
                </a14:m>
                <a:endParaRPr lang="zh-CN" altLang="en-US" dirty="0"/>
              </a:p>
            </p:txBody>
          </p:sp>
        </mc:Choice>
        <mc:Fallback xmlns="">
          <p:sp>
            <p:nvSpPr>
              <p:cNvPr id="37" name="文本框 36">
                <a:extLst>
                  <a:ext uri="{FF2B5EF4-FFF2-40B4-BE49-F238E27FC236}">
                    <a16:creationId xmlns:a16="http://schemas.microsoft.com/office/drawing/2014/main" id="{59FFCAF7-BAE6-C94E-B6F7-426F9A15CB38}"/>
                  </a:ext>
                </a:extLst>
              </p:cNvPr>
              <p:cNvSpPr txBox="1">
                <a:spLocks noRot="1" noChangeAspect="1" noMove="1" noResize="1" noEditPoints="1" noAdjustHandles="1" noChangeArrowheads="1" noChangeShapeType="1" noTextEdit="1"/>
              </p:cNvSpPr>
              <p:nvPr/>
            </p:nvSpPr>
            <p:spPr>
              <a:xfrm>
                <a:off x="6220187" y="2715766"/>
                <a:ext cx="651925" cy="276999"/>
              </a:xfrm>
              <a:prstGeom prst="rect">
                <a:avLst/>
              </a:prstGeom>
              <a:blipFill>
                <a:blip r:embed="rId6"/>
                <a:stretch>
                  <a:fillRect/>
                </a:stretch>
              </a:blipFill>
            </p:spPr>
            <p:txBody>
              <a:bodyPr/>
              <a:lstStyle/>
              <a:p>
                <a:r>
                  <a:rPr lang="zh-CN" altLang="en-US">
                    <a:noFill/>
                  </a:rPr>
                  <a:t> </a:t>
                </a:r>
              </a:p>
            </p:txBody>
          </p:sp>
        </mc:Fallback>
      </mc:AlternateContent>
      <p:cxnSp>
        <p:nvCxnSpPr>
          <p:cNvPr id="38" name="Google Shape;255;p25">
            <a:extLst>
              <a:ext uri="{FF2B5EF4-FFF2-40B4-BE49-F238E27FC236}">
                <a16:creationId xmlns:a16="http://schemas.microsoft.com/office/drawing/2014/main" id="{447AD686-98AE-5143-83E2-7471A1C4B0C8}"/>
              </a:ext>
            </a:extLst>
          </p:cNvPr>
          <p:cNvCxnSpPr>
            <a:cxnSpLocks/>
            <a:stCxn id="45" idx="3"/>
            <a:endCxn id="31" idx="7"/>
          </p:cNvCxnSpPr>
          <p:nvPr/>
        </p:nvCxnSpPr>
        <p:spPr>
          <a:xfrm flipH="1" flipV="1">
            <a:off x="5651066" y="3135799"/>
            <a:ext cx="39773" cy="432042"/>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255;p25">
            <a:extLst>
              <a:ext uri="{FF2B5EF4-FFF2-40B4-BE49-F238E27FC236}">
                <a16:creationId xmlns:a16="http://schemas.microsoft.com/office/drawing/2014/main" id="{2A5D1CEC-2A1C-0B40-BE9E-BB9767A6B00F}"/>
              </a:ext>
            </a:extLst>
          </p:cNvPr>
          <p:cNvCxnSpPr>
            <a:cxnSpLocks/>
          </p:cNvCxnSpPr>
          <p:nvPr/>
        </p:nvCxnSpPr>
        <p:spPr>
          <a:xfrm flipV="1">
            <a:off x="6136594" y="3246872"/>
            <a:ext cx="196972" cy="327955"/>
          </a:xfrm>
          <a:prstGeom prst="straightConnector1">
            <a:avLst/>
          </a:prstGeom>
          <a:noFill/>
          <a:ln w="9525" cap="flat" cmpd="sng">
            <a:solidFill>
              <a:srgbClr val="FF0000"/>
            </a:solidFill>
            <a:prstDash val="solid"/>
            <a:round/>
            <a:headEnd type="none" w="med" len="med"/>
            <a:tailEnd type="none" w="med" len="med"/>
          </a:ln>
        </p:spPr>
      </p:cxnSp>
      <p:sp>
        <p:nvSpPr>
          <p:cNvPr id="40" name="十字形 39">
            <a:extLst>
              <a:ext uri="{FF2B5EF4-FFF2-40B4-BE49-F238E27FC236}">
                <a16:creationId xmlns:a16="http://schemas.microsoft.com/office/drawing/2014/main" id="{48B5F313-3072-8648-8001-D6D2461C4EB5}"/>
              </a:ext>
            </a:extLst>
          </p:cNvPr>
          <p:cNvSpPr/>
          <p:nvPr/>
        </p:nvSpPr>
        <p:spPr>
          <a:xfrm rot="21276131">
            <a:off x="6264196" y="3403069"/>
            <a:ext cx="220642" cy="216405"/>
          </a:xfrm>
          <a:prstGeom prst="plus">
            <a:avLst>
              <a:gd name="adj" fmla="val 47803"/>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96512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p:cNvSpPr>
          <p:nvPr>
            <p:ph type="title"/>
          </p:nvPr>
        </p:nvSpPr>
        <p:spPr bwMode="auto"/>
        <p:txBody>
          <a:bodyPr>
            <a:normAutofit/>
          </a:bodyPr>
          <a:lstStyle/>
          <a:p>
            <a:pPr>
              <a:defRPr/>
            </a:pPr>
            <a:r>
              <a:rPr lang="en-US" altLang="zh-CN" cap="none" dirty="0">
                <a:latin typeface="+mn-lt"/>
              </a:rPr>
              <a:t>2.</a:t>
            </a:r>
            <a:r>
              <a:rPr lang="zh-CN" altLang="en-US" cap="none" dirty="0">
                <a:latin typeface="+mn-lt"/>
              </a:rPr>
              <a:t> </a:t>
            </a:r>
            <a:r>
              <a:rPr lang="en-US" altLang="zh-CN" cap="none" dirty="0">
                <a:latin typeface="+mn-lt"/>
              </a:rPr>
              <a:t>RRT(Rapid-Exploring Random Tree)</a:t>
            </a:r>
            <a:endParaRPr lang="zh-CN" altLang="en-US" cap="none" dirty="0">
              <a:latin typeface="+mn-lt"/>
            </a:endParaRPr>
          </a:p>
        </p:txBody>
      </p:sp>
      <p:pic>
        <p:nvPicPr>
          <p:cNvPr id="16" name="图片 15" descr="图片包含 文字&#10;&#10;描述已自动生成">
            <a:extLst>
              <a:ext uri="{FF2B5EF4-FFF2-40B4-BE49-F238E27FC236}">
                <a16:creationId xmlns:a16="http://schemas.microsoft.com/office/drawing/2014/main" id="{E015EE15-2C44-DA49-B1B0-2BDA48247A9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9552" y="1063229"/>
            <a:ext cx="4162212" cy="3923647"/>
          </a:xfrm>
          <a:prstGeom prst="rect">
            <a:avLst/>
          </a:prstGeom>
        </p:spPr>
      </p:pic>
      <p:sp>
        <p:nvSpPr>
          <p:cNvPr id="30" name="Google Shape;326;p29">
            <a:extLst>
              <a:ext uri="{FF2B5EF4-FFF2-40B4-BE49-F238E27FC236}">
                <a16:creationId xmlns:a16="http://schemas.microsoft.com/office/drawing/2014/main" id="{B25A6DD3-DE38-5F4B-90C4-F91D3AD911B8}"/>
              </a:ext>
            </a:extLst>
          </p:cNvPr>
          <p:cNvSpPr/>
          <p:nvPr/>
        </p:nvSpPr>
        <p:spPr>
          <a:xfrm>
            <a:off x="5347974" y="3965277"/>
            <a:ext cx="118500" cy="1035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7;p29">
            <a:extLst>
              <a:ext uri="{FF2B5EF4-FFF2-40B4-BE49-F238E27FC236}">
                <a16:creationId xmlns:a16="http://schemas.microsoft.com/office/drawing/2014/main" id="{C6C87C4D-D4CC-1442-85AE-7CD534B609CE}"/>
              </a:ext>
            </a:extLst>
          </p:cNvPr>
          <p:cNvSpPr/>
          <p:nvPr/>
        </p:nvSpPr>
        <p:spPr>
          <a:xfrm>
            <a:off x="7657174" y="2271727"/>
            <a:ext cx="118500" cy="1035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8;p29">
            <a:extLst>
              <a:ext uri="{FF2B5EF4-FFF2-40B4-BE49-F238E27FC236}">
                <a16:creationId xmlns:a16="http://schemas.microsoft.com/office/drawing/2014/main" id="{D0084EC0-07CD-4045-81A4-4F93C1ABD3FA}"/>
              </a:ext>
            </a:extLst>
          </p:cNvPr>
          <p:cNvSpPr/>
          <p:nvPr/>
        </p:nvSpPr>
        <p:spPr>
          <a:xfrm>
            <a:off x="5314299" y="23808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p29">
            <a:extLst>
              <a:ext uri="{FF2B5EF4-FFF2-40B4-BE49-F238E27FC236}">
                <a16:creationId xmlns:a16="http://schemas.microsoft.com/office/drawing/2014/main" id="{92B3161E-BE2B-AB49-9D52-2B323D2061F3}"/>
              </a:ext>
            </a:extLst>
          </p:cNvPr>
          <p:cNvSpPr/>
          <p:nvPr/>
        </p:nvSpPr>
        <p:spPr>
          <a:xfrm>
            <a:off x="7067074" y="3559327"/>
            <a:ext cx="708600" cy="461700"/>
          </a:xfrm>
          <a:prstGeom prst="parallelogram">
            <a:avLst>
              <a:gd name="adj" fmla="val 25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0;p29">
            <a:extLst>
              <a:ext uri="{FF2B5EF4-FFF2-40B4-BE49-F238E27FC236}">
                <a16:creationId xmlns:a16="http://schemas.microsoft.com/office/drawing/2014/main" id="{ACB657AA-3747-3D44-B746-03EF6F385D5A}"/>
              </a:ext>
            </a:extLst>
          </p:cNvPr>
          <p:cNvSpPr/>
          <p:nvPr/>
        </p:nvSpPr>
        <p:spPr>
          <a:xfrm>
            <a:off x="6588224" y="1981327"/>
            <a:ext cx="581400" cy="3996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1;p29">
            <a:extLst>
              <a:ext uri="{FF2B5EF4-FFF2-40B4-BE49-F238E27FC236}">
                <a16:creationId xmlns:a16="http://schemas.microsoft.com/office/drawing/2014/main" id="{F961C962-E382-5F4E-9CF2-D0204CBA6042}"/>
              </a:ext>
            </a:extLst>
          </p:cNvPr>
          <p:cNvSpPr/>
          <p:nvPr/>
        </p:nvSpPr>
        <p:spPr>
          <a:xfrm>
            <a:off x="6269749" y="3105452"/>
            <a:ext cx="423000" cy="3423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332;p29">
            <a:extLst>
              <a:ext uri="{FF2B5EF4-FFF2-40B4-BE49-F238E27FC236}">
                <a16:creationId xmlns:a16="http://schemas.microsoft.com/office/drawing/2014/main" id="{B649328F-F492-104C-A852-7E69BA3E7FCB}"/>
              </a:ext>
            </a:extLst>
          </p:cNvPr>
          <p:cNvCxnSpPr>
            <a:stCxn id="30" idx="7"/>
          </p:cNvCxnSpPr>
          <p:nvPr/>
        </p:nvCxnSpPr>
        <p:spPr>
          <a:xfrm rot="10800000" flipH="1">
            <a:off x="5449120" y="3574834"/>
            <a:ext cx="271200" cy="405600"/>
          </a:xfrm>
          <a:prstGeom prst="straightConnector1">
            <a:avLst/>
          </a:prstGeom>
          <a:noFill/>
          <a:ln w="9525" cap="flat" cmpd="sng">
            <a:solidFill>
              <a:schemeClr val="dk2"/>
            </a:solidFill>
            <a:prstDash val="solid"/>
            <a:round/>
            <a:headEnd type="none" w="med" len="med"/>
            <a:tailEnd type="none" w="med" len="med"/>
          </a:ln>
        </p:spPr>
      </p:cxnSp>
      <p:sp>
        <p:nvSpPr>
          <p:cNvPr id="49" name="Google Shape;333;p29">
            <a:extLst>
              <a:ext uri="{FF2B5EF4-FFF2-40B4-BE49-F238E27FC236}">
                <a16:creationId xmlns:a16="http://schemas.microsoft.com/office/drawing/2014/main" id="{0E2995CC-92AE-1D4D-AF0F-2F65D284D30F}"/>
              </a:ext>
            </a:extLst>
          </p:cNvPr>
          <p:cNvSpPr/>
          <p:nvPr/>
        </p:nvSpPr>
        <p:spPr>
          <a:xfrm>
            <a:off x="5720324" y="3527127"/>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334;p29">
            <a:extLst>
              <a:ext uri="{FF2B5EF4-FFF2-40B4-BE49-F238E27FC236}">
                <a16:creationId xmlns:a16="http://schemas.microsoft.com/office/drawing/2014/main" id="{317B0CD9-2A2F-CF45-ABFE-6407C1E02988}"/>
              </a:ext>
            </a:extLst>
          </p:cNvPr>
          <p:cNvCxnSpPr/>
          <p:nvPr/>
        </p:nvCxnSpPr>
        <p:spPr>
          <a:xfrm>
            <a:off x="5777524" y="3557752"/>
            <a:ext cx="395400" cy="104700"/>
          </a:xfrm>
          <a:prstGeom prst="straightConnector1">
            <a:avLst/>
          </a:prstGeom>
          <a:noFill/>
          <a:ln w="9525" cap="flat" cmpd="sng">
            <a:solidFill>
              <a:schemeClr val="dk2"/>
            </a:solidFill>
            <a:prstDash val="solid"/>
            <a:round/>
            <a:headEnd type="none" w="med" len="med"/>
            <a:tailEnd type="none" w="med" len="med"/>
          </a:ln>
        </p:spPr>
      </p:cxnSp>
      <p:sp>
        <p:nvSpPr>
          <p:cNvPr id="52" name="Google Shape;335;p29">
            <a:extLst>
              <a:ext uri="{FF2B5EF4-FFF2-40B4-BE49-F238E27FC236}">
                <a16:creationId xmlns:a16="http://schemas.microsoft.com/office/drawing/2014/main" id="{472418E5-0D4B-5E4A-94BC-DC7FDE2B026D}"/>
              </a:ext>
            </a:extLst>
          </p:cNvPr>
          <p:cNvSpPr/>
          <p:nvPr/>
        </p:nvSpPr>
        <p:spPr>
          <a:xfrm>
            <a:off x="6172924" y="3662452"/>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6;p29">
            <a:extLst>
              <a:ext uri="{FF2B5EF4-FFF2-40B4-BE49-F238E27FC236}">
                <a16:creationId xmlns:a16="http://schemas.microsoft.com/office/drawing/2014/main" id="{CB253A0E-A04F-E34C-BAE3-19C2AC92F545}"/>
              </a:ext>
            </a:extLst>
          </p:cNvPr>
          <p:cNvSpPr/>
          <p:nvPr/>
        </p:nvSpPr>
        <p:spPr>
          <a:xfrm rot="10800000" flipH="1">
            <a:off x="5644899" y="3049953"/>
            <a:ext cx="47400" cy="555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337;p29">
            <a:extLst>
              <a:ext uri="{FF2B5EF4-FFF2-40B4-BE49-F238E27FC236}">
                <a16:creationId xmlns:a16="http://schemas.microsoft.com/office/drawing/2014/main" id="{92574924-C5DF-6A4C-B2E3-B44E4F38DD49}"/>
              </a:ext>
            </a:extLst>
          </p:cNvPr>
          <p:cNvCxnSpPr>
            <a:stCxn id="49" idx="5"/>
            <a:endCxn id="54" idx="7"/>
          </p:cNvCxnSpPr>
          <p:nvPr/>
        </p:nvCxnSpPr>
        <p:spPr>
          <a:xfrm rot="10800000">
            <a:off x="5685438" y="3097441"/>
            <a:ext cx="75600" cy="470400"/>
          </a:xfrm>
          <a:prstGeom prst="straightConnector1">
            <a:avLst/>
          </a:prstGeom>
          <a:noFill/>
          <a:ln w="9525" cap="flat" cmpd="sng">
            <a:solidFill>
              <a:schemeClr val="dk2"/>
            </a:solidFill>
            <a:prstDash val="solid"/>
            <a:round/>
            <a:headEnd type="none" w="med" len="med"/>
            <a:tailEnd type="none" w="med" len="med"/>
          </a:ln>
        </p:spPr>
      </p:cxnSp>
      <p:sp>
        <p:nvSpPr>
          <p:cNvPr id="56" name="Google Shape;338;p29">
            <a:extLst>
              <a:ext uri="{FF2B5EF4-FFF2-40B4-BE49-F238E27FC236}">
                <a16:creationId xmlns:a16="http://schemas.microsoft.com/office/drawing/2014/main" id="{0242C178-A9FD-A940-8598-5DDE6C8AAEC5}"/>
              </a:ext>
            </a:extLst>
          </p:cNvPr>
          <p:cNvSpPr/>
          <p:nvPr/>
        </p:nvSpPr>
        <p:spPr>
          <a:xfrm>
            <a:off x="6656324" y="3793427"/>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p29">
            <a:extLst>
              <a:ext uri="{FF2B5EF4-FFF2-40B4-BE49-F238E27FC236}">
                <a16:creationId xmlns:a16="http://schemas.microsoft.com/office/drawing/2014/main" id="{B193DFD6-FE3E-5D40-9998-F0531B24C37C}"/>
              </a:ext>
            </a:extLst>
          </p:cNvPr>
          <p:cNvSpPr/>
          <p:nvPr/>
        </p:nvSpPr>
        <p:spPr>
          <a:xfrm>
            <a:off x="6865874" y="3400052"/>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p29">
            <a:extLst>
              <a:ext uri="{FF2B5EF4-FFF2-40B4-BE49-F238E27FC236}">
                <a16:creationId xmlns:a16="http://schemas.microsoft.com/office/drawing/2014/main" id="{DE1D64AB-A0A7-CF47-B513-5713EBE936CE}"/>
              </a:ext>
            </a:extLst>
          </p:cNvPr>
          <p:cNvSpPr/>
          <p:nvPr/>
        </p:nvSpPr>
        <p:spPr>
          <a:xfrm>
            <a:off x="6106249" y="2966152"/>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1;p29">
            <a:extLst>
              <a:ext uri="{FF2B5EF4-FFF2-40B4-BE49-F238E27FC236}">
                <a16:creationId xmlns:a16="http://schemas.microsoft.com/office/drawing/2014/main" id="{AEEBBEE6-AAC2-0F43-BBF5-D1DB5B35677D}"/>
              </a:ext>
            </a:extLst>
          </p:cNvPr>
          <p:cNvSpPr/>
          <p:nvPr/>
        </p:nvSpPr>
        <p:spPr>
          <a:xfrm>
            <a:off x="6203899" y="2516102"/>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2;p29">
            <a:extLst>
              <a:ext uri="{FF2B5EF4-FFF2-40B4-BE49-F238E27FC236}">
                <a16:creationId xmlns:a16="http://schemas.microsoft.com/office/drawing/2014/main" id="{AC97034B-DB89-634A-BF45-E12BB778568B}"/>
              </a:ext>
            </a:extLst>
          </p:cNvPr>
          <p:cNvSpPr/>
          <p:nvPr/>
        </p:nvSpPr>
        <p:spPr>
          <a:xfrm>
            <a:off x="6520624" y="2816152"/>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3;p29">
            <a:extLst>
              <a:ext uri="{FF2B5EF4-FFF2-40B4-BE49-F238E27FC236}">
                <a16:creationId xmlns:a16="http://schemas.microsoft.com/office/drawing/2014/main" id="{BBA528F3-0463-764D-BE20-B57BBF8AD9F0}"/>
              </a:ext>
            </a:extLst>
          </p:cNvPr>
          <p:cNvSpPr/>
          <p:nvPr/>
        </p:nvSpPr>
        <p:spPr>
          <a:xfrm>
            <a:off x="6839724" y="2504227"/>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4;p29">
            <a:extLst>
              <a:ext uri="{FF2B5EF4-FFF2-40B4-BE49-F238E27FC236}">
                <a16:creationId xmlns:a16="http://schemas.microsoft.com/office/drawing/2014/main" id="{6558C56A-89FA-5446-BC78-AFA560D11C44}"/>
              </a:ext>
            </a:extLst>
          </p:cNvPr>
          <p:cNvSpPr/>
          <p:nvPr/>
        </p:nvSpPr>
        <p:spPr>
          <a:xfrm>
            <a:off x="7227874" y="3240052"/>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5;p29">
            <a:extLst>
              <a:ext uri="{FF2B5EF4-FFF2-40B4-BE49-F238E27FC236}">
                <a16:creationId xmlns:a16="http://schemas.microsoft.com/office/drawing/2014/main" id="{18BBE407-BA0C-924E-93D7-CF50FDFB6536}"/>
              </a:ext>
            </a:extLst>
          </p:cNvPr>
          <p:cNvSpPr/>
          <p:nvPr/>
        </p:nvSpPr>
        <p:spPr>
          <a:xfrm>
            <a:off x="7104049" y="2863852"/>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p29">
            <a:extLst>
              <a:ext uri="{FF2B5EF4-FFF2-40B4-BE49-F238E27FC236}">
                <a16:creationId xmlns:a16="http://schemas.microsoft.com/office/drawing/2014/main" id="{EFF59EA3-1A3C-0D4F-8B40-8543015A0E57}"/>
              </a:ext>
            </a:extLst>
          </p:cNvPr>
          <p:cNvSpPr/>
          <p:nvPr/>
        </p:nvSpPr>
        <p:spPr>
          <a:xfrm>
            <a:off x="7623149" y="2966152"/>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7;p29">
            <a:extLst>
              <a:ext uri="{FF2B5EF4-FFF2-40B4-BE49-F238E27FC236}">
                <a16:creationId xmlns:a16="http://schemas.microsoft.com/office/drawing/2014/main" id="{AE6C326D-8746-AC45-A9B0-103C7C745E14}"/>
              </a:ext>
            </a:extLst>
          </p:cNvPr>
          <p:cNvSpPr/>
          <p:nvPr/>
        </p:nvSpPr>
        <p:spPr>
          <a:xfrm>
            <a:off x="7558849" y="2609052"/>
            <a:ext cx="47700" cy="47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348;p29">
            <a:extLst>
              <a:ext uri="{FF2B5EF4-FFF2-40B4-BE49-F238E27FC236}">
                <a16:creationId xmlns:a16="http://schemas.microsoft.com/office/drawing/2014/main" id="{0854092D-B8C3-4D4D-819A-81B8A4FE9F5D}"/>
              </a:ext>
            </a:extLst>
          </p:cNvPr>
          <p:cNvCxnSpPr>
            <a:stCxn id="54" idx="6"/>
            <a:endCxn id="58" idx="2"/>
          </p:cNvCxnSpPr>
          <p:nvPr/>
        </p:nvCxnSpPr>
        <p:spPr>
          <a:xfrm rot="10800000" flipH="1">
            <a:off x="5692299" y="2990103"/>
            <a:ext cx="414000" cy="87600"/>
          </a:xfrm>
          <a:prstGeom prst="straightConnector1">
            <a:avLst/>
          </a:prstGeom>
          <a:noFill/>
          <a:ln w="9525" cap="flat" cmpd="sng">
            <a:solidFill>
              <a:schemeClr val="dk2"/>
            </a:solidFill>
            <a:prstDash val="solid"/>
            <a:round/>
            <a:headEnd type="none" w="med" len="med"/>
            <a:tailEnd type="none" w="med" len="med"/>
          </a:ln>
        </p:spPr>
      </p:cxnSp>
      <p:cxnSp>
        <p:nvCxnSpPr>
          <p:cNvPr id="67" name="Google Shape;349;p29">
            <a:extLst>
              <a:ext uri="{FF2B5EF4-FFF2-40B4-BE49-F238E27FC236}">
                <a16:creationId xmlns:a16="http://schemas.microsoft.com/office/drawing/2014/main" id="{FBD424BE-B9E4-7945-BA76-2E1D0793992D}"/>
              </a:ext>
            </a:extLst>
          </p:cNvPr>
          <p:cNvCxnSpPr>
            <a:endCxn id="59" idx="3"/>
          </p:cNvCxnSpPr>
          <p:nvPr/>
        </p:nvCxnSpPr>
        <p:spPr>
          <a:xfrm rot="10800000" flipH="1">
            <a:off x="6130185" y="2556816"/>
            <a:ext cx="80700" cy="409200"/>
          </a:xfrm>
          <a:prstGeom prst="straightConnector1">
            <a:avLst/>
          </a:prstGeom>
          <a:noFill/>
          <a:ln w="9525" cap="flat" cmpd="sng">
            <a:solidFill>
              <a:schemeClr val="dk2"/>
            </a:solidFill>
            <a:prstDash val="solid"/>
            <a:round/>
            <a:headEnd type="none" w="med" len="med"/>
            <a:tailEnd type="none" w="med" len="med"/>
          </a:ln>
        </p:spPr>
      </p:cxnSp>
      <p:cxnSp>
        <p:nvCxnSpPr>
          <p:cNvPr id="68" name="Google Shape;350;p29">
            <a:extLst>
              <a:ext uri="{FF2B5EF4-FFF2-40B4-BE49-F238E27FC236}">
                <a16:creationId xmlns:a16="http://schemas.microsoft.com/office/drawing/2014/main" id="{11FA6D15-1E58-194D-BD42-65434DD4080C}"/>
              </a:ext>
            </a:extLst>
          </p:cNvPr>
          <p:cNvCxnSpPr>
            <a:stCxn id="58" idx="6"/>
            <a:endCxn id="60" idx="3"/>
          </p:cNvCxnSpPr>
          <p:nvPr/>
        </p:nvCxnSpPr>
        <p:spPr>
          <a:xfrm rot="10800000" flipH="1">
            <a:off x="6153949" y="2856802"/>
            <a:ext cx="373800" cy="133200"/>
          </a:xfrm>
          <a:prstGeom prst="straightConnector1">
            <a:avLst/>
          </a:prstGeom>
          <a:noFill/>
          <a:ln w="9525" cap="flat" cmpd="sng">
            <a:solidFill>
              <a:schemeClr val="dk2"/>
            </a:solidFill>
            <a:prstDash val="solid"/>
            <a:round/>
            <a:headEnd type="none" w="med" len="med"/>
            <a:tailEnd type="none" w="med" len="med"/>
          </a:ln>
        </p:spPr>
      </p:cxnSp>
      <p:cxnSp>
        <p:nvCxnSpPr>
          <p:cNvPr id="69" name="Google Shape;351;p29">
            <a:extLst>
              <a:ext uri="{FF2B5EF4-FFF2-40B4-BE49-F238E27FC236}">
                <a16:creationId xmlns:a16="http://schemas.microsoft.com/office/drawing/2014/main" id="{4A959ECD-D546-414F-9547-9C4CA363CCE7}"/>
              </a:ext>
            </a:extLst>
          </p:cNvPr>
          <p:cNvCxnSpPr>
            <a:stCxn id="60" idx="7"/>
            <a:endCxn id="61" idx="3"/>
          </p:cNvCxnSpPr>
          <p:nvPr/>
        </p:nvCxnSpPr>
        <p:spPr>
          <a:xfrm rot="10800000" flipH="1">
            <a:off x="6561338" y="2545038"/>
            <a:ext cx="285300" cy="278100"/>
          </a:xfrm>
          <a:prstGeom prst="straightConnector1">
            <a:avLst/>
          </a:prstGeom>
          <a:noFill/>
          <a:ln w="9525" cap="flat" cmpd="sng">
            <a:solidFill>
              <a:schemeClr val="dk2"/>
            </a:solidFill>
            <a:prstDash val="solid"/>
            <a:round/>
            <a:headEnd type="none" w="med" len="med"/>
            <a:tailEnd type="none" w="med" len="med"/>
          </a:ln>
        </p:spPr>
      </p:cxnSp>
      <p:cxnSp>
        <p:nvCxnSpPr>
          <p:cNvPr id="70" name="Google Shape;352;p29">
            <a:extLst>
              <a:ext uri="{FF2B5EF4-FFF2-40B4-BE49-F238E27FC236}">
                <a16:creationId xmlns:a16="http://schemas.microsoft.com/office/drawing/2014/main" id="{EB2C2090-58C7-5B48-938E-5EE7AF95B907}"/>
              </a:ext>
            </a:extLst>
          </p:cNvPr>
          <p:cNvCxnSpPr>
            <a:stCxn id="60" idx="6"/>
            <a:endCxn id="63" idx="2"/>
          </p:cNvCxnSpPr>
          <p:nvPr/>
        </p:nvCxnSpPr>
        <p:spPr>
          <a:xfrm>
            <a:off x="6568324" y="2840002"/>
            <a:ext cx="535800" cy="47700"/>
          </a:xfrm>
          <a:prstGeom prst="straightConnector1">
            <a:avLst/>
          </a:prstGeom>
          <a:noFill/>
          <a:ln w="9525" cap="flat" cmpd="sng">
            <a:solidFill>
              <a:schemeClr val="dk2"/>
            </a:solidFill>
            <a:prstDash val="solid"/>
            <a:round/>
            <a:headEnd type="none" w="med" len="med"/>
            <a:tailEnd type="none" w="med" len="med"/>
          </a:ln>
        </p:spPr>
      </p:cxnSp>
      <p:cxnSp>
        <p:nvCxnSpPr>
          <p:cNvPr id="71" name="Google Shape;353;p29">
            <a:extLst>
              <a:ext uri="{FF2B5EF4-FFF2-40B4-BE49-F238E27FC236}">
                <a16:creationId xmlns:a16="http://schemas.microsoft.com/office/drawing/2014/main" id="{E130BDF4-1E90-2D42-8215-0BABDA632309}"/>
              </a:ext>
            </a:extLst>
          </p:cNvPr>
          <p:cNvCxnSpPr>
            <a:endCxn id="56" idx="2"/>
          </p:cNvCxnSpPr>
          <p:nvPr/>
        </p:nvCxnSpPr>
        <p:spPr>
          <a:xfrm>
            <a:off x="6220724" y="3686177"/>
            <a:ext cx="435600" cy="131100"/>
          </a:xfrm>
          <a:prstGeom prst="straightConnector1">
            <a:avLst/>
          </a:prstGeom>
          <a:noFill/>
          <a:ln w="9525" cap="flat" cmpd="sng">
            <a:solidFill>
              <a:schemeClr val="dk2"/>
            </a:solidFill>
            <a:prstDash val="solid"/>
            <a:round/>
            <a:headEnd type="none" w="med" len="med"/>
            <a:tailEnd type="none" w="med" len="med"/>
          </a:ln>
        </p:spPr>
      </p:cxnSp>
      <p:cxnSp>
        <p:nvCxnSpPr>
          <p:cNvPr id="72" name="Google Shape;354;p29">
            <a:extLst>
              <a:ext uri="{FF2B5EF4-FFF2-40B4-BE49-F238E27FC236}">
                <a16:creationId xmlns:a16="http://schemas.microsoft.com/office/drawing/2014/main" id="{F4EF6EB1-8D39-6F45-93DC-36ECAA4880DC}"/>
              </a:ext>
            </a:extLst>
          </p:cNvPr>
          <p:cNvCxnSpPr>
            <a:endCxn id="57" idx="4"/>
          </p:cNvCxnSpPr>
          <p:nvPr/>
        </p:nvCxnSpPr>
        <p:spPr>
          <a:xfrm rot="10800000" flipH="1">
            <a:off x="6697124" y="3447752"/>
            <a:ext cx="192600" cy="352800"/>
          </a:xfrm>
          <a:prstGeom prst="straightConnector1">
            <a:avLst/>
          </a:prstGeom>
          <a:noFill/>
          <a:ln w="9525" cap="flat" cmpd="sng">
            <a:solidFill>
              <a:schemeClr val="dk2"/>
            </a:solidFill>
            <a:prstDash val="solid"/>
            <a:round/>
            <a:headEnd type="none" w="med" len="med"/>
            <a:tailEnd type="none" w="med" len="med"/>
          </a:ln>
        </p:spPr>
      </p:cxnSp>
      <p:cxnSp>
        <p:nvCxnSpPr>
          <p:cNvPr id="73" name="Google Shape;355;p29">
            <a:extLst>
              <a:ext uri="{FF2B5EF4-FFF2-40B4-BE49-F238E27FC236}">
                <a16:creationId xmlns:a16="http://schemas.microsoft.com/office/drawing/2014/main" id="{B688D88B-7D9C-124F-8647-132EE7B03FC8}"/>
              </a:ext>
            </a:extLst>
          </p:cNvPr>
          <p:cNvCxnSpPr>
            <a:endCxn id="62" idx="2"/>
          </p:cNvCxnSpPr>
          <p:nvPr/>
        </p:nvCxnSpPr>
        <p:spPr>
          <a:xfrm rot="10800000" flipH="1">
            <a:off x="6906574" y="3263902"/>
            <a:ext cx="321300" cy="143100"/>
          </a:xfrm>
          <a:prstGeom prst="straightConnector1">
            <a:avLst/>
          </a:prstGeom>
          <a:noFill/>
          <a:ln w="9525" cap="flat" cmpd="sng">
            <a:solidFill>
              <a:schemeClr val="dk2"/>
            </a:solidFill>
            <a:prstDash val="solid"/>
            <a:round/>
            <a:headEnd type="none" w="med" len="med"/>
            <a:tailEnd type="none" w="med" len="med"/>
          </a:ln>
        </p:spPr>
      </p:cxnSp>
      <p:cxnSp>
        <p:nvCxnSpPr>
          <p:cNvPr id="74" name="Google Shape;356;p29">
            <a:extLst>
              <a:ext uri="{FF2B5EF4-FFF2-40B4-BE49-F238E27FC236}">
                <a16:creationId xmlns:a16="http://schemas.microsoft.com/office/drawing/2014/main" id="{8BB0028F-0EE1-2347-B01C-DCAAD50D576C}"/>
              </a:ext>
            </a:extLst>
          </p:cNvPr>
          <p:cNvCxnSpPr>
            <a:endCxn id="64" idx="3"/>
          </p:cNvCxnSpPr>
          <p:nvPr/>
        </p:nvCxnSpPr>
        <p:spPr>
          <a:xfrm rot="10800000" flipH="1">
            <a:off x="7268635" y="3006866"/>
            <a:ext cx="361500" cy="2403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357;p29">
            <a:extLst>
              <a:ext uri="{FF2B5EF4-FFF2-40B4-BE49-F238E27FC236}">
                <a16:creationId xmlns:a16="http://schemas.microsoft.com/office/drawing/2014/main" id="{D048E669-2461-B34D-8442-1586651B0663}"/>
              </a:ext>
            </a:extLst>
          </p:cNvPr>
          <p:cNvCxnSpPr>
            <a:endCxn id="65" idx="4"/>
          </p:cNvCxnSpPr>
          <p:nvPr/>
        </p:nvCxnSpPr>
        <p:spPr>
          <a:xfrm rot="10800000">
            <a:off x="7582699" y="2656752"/>
            <a:ext cx="64200" cy="309300"/>
          </a:xfrm>
          <a:prstGeom prst="straightConnector1">
            <a:avLst/>
          </a:prstGeom>
          <a:noFill/>
          <a:ln w="9525" cap="flat" cmpd="sng">
            <a:solidFill>
              <a:schemeClr val="dk2"/>
            </a:solidFill>
            <a:prstDash val="solid"/>
            <a:round/>
            <a:headEnd type="none" w="med" len="med"/>
            <a:tailEnd type="none" w="med" len="med"/>
          </a:ln>
        </p:spPr>
      </p:cxnSp>
      <p:cxnSp>
        <p:nvCxnSpPr>
          <p:cNvPr id="76" name="Google Shape;358;p29">
            <a:extLst>
              <a:ext uri="{FF2B5EF4-FFF2-40B4-BE49-F238E27FC236}">
                <a16:creationId xmlns:a16="http://schemas.microsoft.com/office/drawing/2014/main" id="{8409E0E3-ACA0-CE4E-BD57-661D4717E158}"/>
              </a:ext>
            </a:extLst>
          </p:cNvPr>
          <p:cNvCxnSpPr>
            <a:stCxn id="65" idx="7"/>
            <a:endCxn id="36" idx="3"/>
          </p:cNvCxnSpPr>
          <p:nvPr/>
        </p:nvCxnSpPr>
        <p:spPr>
          <a:xfrm rot="10800000" flipH="1">
            <a:off x="7599563" y="2360138"/>
            <a:ext cx="75000" cy="255900"/>
          </a:xfrm>
          <a:prstGeom prst="straightConnector1">
            <a:avLst/>
          </a:prstGeom>
          <a:noFill/>
          <a:ln w="9525" cap="flat" cmpd="sng">
            <a:solidFill>
              <a:schemeClr val="dk2"/>
            </a:solidFill>
            <a:prstDash val="solid"/>
            <a:round/>
            <a:headEnd type="none" w="med" len="med"/>
            <a:tailEnd type="none" w="med" len="med"/>
          </a:ln>
        </p:spPr>
      </p:cxnSp>
      <p:cxnSp>
        <p:nvCxnSpPr>
          <p:cNvPr id="77" name="直接连接符 81">
            <a:extLst>
              <a:ext uri="{FF2B5EF4-FFF2-40B4-BE49-F238E27FC236}">
                <a16:creationId xmlns:a16="http://schemas.microsoft.com/office/drawing/2014/main" id="{EAA7CF81-09FE-1842-9B61-BEFC84862AD5}"/>
              </a:ext>
            </a:extLst>
          </p:cNvPr>
          <p:cNvCxnSpPr>
            <a:endCxn id="49" idx="3"/>
          </p:cNvCxnSpPr>
          <p:nvPr/>
        </p:nvCxnSpPr>
        <p:spPr>
          <a:xfrm flipV="1">
            <a:off x="5449120" y="3567841"/>
            <a:ext cx="278190" cy="397436"/>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8" name="直接连接符 82">
            <a:extLst>
              <a:ext uri="{FF2B5EF4-FFF2-40B4-BE49-F238E27FC236}">
                <a16:creationId xmlns:a16="http://schemas.microsoft.com/office/drawing/2014/main" id="{76DE8BC0-0E08-6841-A09E-9F7EFCD53E4F}"/>
              </a:ext>
            </a:extLst>
          </p:cNvPr>
          <p:cNvCxnSpPr>
            <a:cxnSpLocks/>
          </p:cNvCxnSpPr>
          <p:nvPr/>
        </p:nvCxnSpPr>
        <p:spPr>
          <a:xfrm>
            <a:off x="5773704" y="3557752"/>
            <a:ext cx="396831" cy="1047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9" name="直接连接符 83">
            <a:extLst>
              <a:ext uri="{FF2B5EF4-FFF2-40B4-BE49-F238E27FC236}">
                <a16:creationId xmlns:a16="http://schemas.microsoft.com/office/drawing/2014/main" id="{34D382C2-AC81-D24C-B9C8-E0C8476CB4F7}"/>
              </a:ext>
            </a:extLst>
          </p:cNvPr>
          <p:cNvCxnSpPr>
            <a:cxnSpLocks/>
            <a:endCxn id="56" idx="2"/>
          </p:cNvCxnSpPr>
          <p:nvPr/>
        </p:nvCxnSpPr>
        <p:spPr>
          <a:xfrm>
            <a:off x="6221045" y="3682676"/>
            <a:ext cx="435279" cy="13460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0" name="直接连接符 84">
            <a:extLst>
              <a:ext uri="{FF2B5EF4-FFF2-40B4-BE49-F238E27FC236}">
                <a16:creationId xmlns:a16="http://schemas.microsoft.com/office/drawing/2014/main" id="{F956FC24-86ED-C74D-9E77-E00AAAC7B534}"/>
              </a:ext>
            </a:extLst>
          </p:cNvPr>
          <p:cNvCxnSpPr>
            <a:cxnSpLocks/>
          </p:cNvCxnSpPr>
          <p:nvPr/>
        </p:nvCxnSpPr>
        <p:spPr>
          <a:xfrm flipV="1">
            <a:off x="6688621" y="3447088"/>
            <a:ext cx="198729" cy="35513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1" name="直接连接符 85">
            <a:extLst>
              <a:ext uri="{FF2B5EF4-FFF2-40B4-BE49-F238E27FC236}">
                <a16:creationId xmlns:a16="http://schemas.microsoft.com/office/drawing/2014/main" id="{1BB855DB-BB7A-F54B-ABCE-1A49EE7CFC86}"/>
              </a:ext>
            </a:extLst>
          </p:cNvPr>
          <p:cNvCxnSpPr>
            <a:cxnSpLocks/>
            <a:endCxn id="62" idx="2"/>
          </p:cNvCxnSpPr>
          <p:nvPr/>
        </p:nvCxnSpPr>
        <p:spPr>
          <a:xfrm flipV="1">
            <a:off x="6898077" y="3263902"/>
            <a:ext cx="329797" cy="1431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2" name="直接连接符 86">
            <a:extLst>
              <a:ext uri="{FF2B5EF4-FFF2-40B4-BE49-F238E27FC236}">
                <a16:creationId xmlns:a16="http://schemas.microsoft.com/office/drawing/2014/main" id="{24D91199-6F01-9E48-A0F9-1C2DC714D37F}"/>
              </a:ext>
            </a:extLst>
          </p:cNvPr>
          <p:cNvCxnSpPr>
            <a:cxnSpLocks/>
            <a:endCxn id="64" idx="3"/>
          </p:cNvCxnSpPr>
          <p:nvPr/>
        </p:nvCxnSpPr>
        <p:spPr>
          <a:xfrm flipV="1">
            <a:off x="7267077" y="3006866"/>
            <a:ext cx="363058" cy="24374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3" name="直接连接符 87">
            <a:extLst>
              <a:ext uri="{FF2B5EF4-FFF2-40B4-BE49-F238E27FC236}">
                <a16:creationId xmlns:a16="http://schemas.microsoft.com/office/drawing/2014/main" id="{EDA10212-B601-8E44-95B5-4C66356FF5FC}"/>
              </a:ext>
            </a:extLst>
          </p:cNvPr>
          <p:cNvCxnSpPr>
            <a:cxnSpLocks/>
          </p:cNvCxnSpPr>
          <p:nvPr/>
        </p:nvCxnSpPr>
        <p:spPr>
          <a:xfrm flipH="1" flipV="1">
            <a:off x="7582699" y="2663738"/>
            <a:ext cx="64470" cy="31493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4" name="直接连接符 88">
            <a:extLst>
              <a:ext uri="{FF2B5EF4-FFF2-40B4-BE49-F238E27FC236}">
                <a16:creationId xmlns:a16="http://schemas.microsoft.com/office/drawing/2014/main" id="{CAA930C3-724F-6D43-A034-B1CC7DEAC4F9}"/>
              </a:ext>
            </a:extLst>
          </p:cNvPr>
          <p:cNvCxnSpPr>
            <a:cxnSpLocks/>
            <a:endCxn id="36" idx="3"/>
          </p:cNvCxnSpPr>
          <p:nvPr/>
        </p:nvCxnSpPr>
        <p:spPr>
          <a:xfrm flipV="1">
            <a:off x="7594489" y="2360070"/>
            <a:ext cx="80039" cy="24549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85" name="矩形 84">
            <a:extLst>
              <a:ext uri="{FF2B5EF4-FFF2-40B4-BE49-F238E27FC236}">
                <a16:creationId xmlns:a16="http://schemas.microsoft.com/office/drawing/2014/main" id="{6BB680D6-1376-AA42-BFA2-8CDD6E8DD9D6}"/>
              </a:ext>
            </a:extLst>
          </p:cNvPr>
          <p:cNvSpPr/>
          <p:nvPr/>
        </p:nvSpPr>
        <p:spPr>
          <a:xfrm>
            <a:off x="4857014" y="1254558"/>
            <a:ext cx="3963458" cy="821700"/>
          </a:xfrm>
          <a:prstGeom prst="rect">
            <a:avLst/>
          </a:prstGeom>
        </p:spPr>
        <p:txBody>
          <a:bodyPr wrap="square">
            <a:spAutoFit/>
          </a:bodyPr>
          <a:lstStyle/>
          <a:p>
            <a:pPr marL="0" lvl="1">
              <a:lnSpc>
                <a:spcPct val="125000"/>
              </a:lnSpc>
              <a:spcBef>
                <a:spcPts val="450"/>
              </a:spcBef>
            </a:pPr>
            <a:r>
              <a:rPr lang="zh-CN" altLang="en-US" sz="2000" b="1" dirty="0">
                <a:solidFill>
                  <a:srgbClr val="0070C0"/>
                </a:solidFill>
                <a:ea typeface="黑体" charset="0"/>
                <a:cs typeface="黑体" charset="0"/>
              </a:rPr>
              <a:t>直到树节点生长到重点区域，或者重复</a:t>
            </a:r>
            <a:r>
              <a:rPr lang="en-US" altLang="zh-CN" sz="2000" b="1" dirty="0">
                <a:solidFill>
                  <a:srgbClr val="0070C0"/>
                </a:solidFill>
                <a:ea typeface="黑体" charset="0"/>
                <a:cs typeface="黑体" charset="0"/>
              </a:rPr>
              <a:t>n</a:t>
            </a:r>
            <a:r>
              <a:rPr lang="zh-CN" altLang="en-US" sz="2000" b="1" dirty="0">
                <a:solidFill>
                  <a:srgbClr val="0070C0"/>
                </a:solidFill>
                <a:ea typeface="黑体" charset="0"/>
                <a:cs typeface="黑体" charset="0"/>
              </a:rPr>
              <a:t>次</a:t>
            </a:r>
          </a:p>
        </p:txBody>
      </p:sp>
      <p:sp>
        <p:nvSpPr>
          <p:cNvPr id="86" name="矩形 85">
            <a:extLst>
              <a:ext uri="{FF2B5EF4-FFF2-40B4-BE49-F238E27FC236}">
                <a16:creationId xmlns:a16="http://schemas.microsoft.com/office/drawing/2014/main" id="{619FEB20-9F72-E742-915B-F30C14475BAE}"/>
              </a:ext>
            </a:extLst>
          </p:cNvPr>
          <p:cNvSpPr/>
          <p:nvPr/>
        </p:nvSpPr>
        <p:spPr>
          <a:xfrm>
            <a:off x="1115615" y="4136814"/>
            <a:ext cx="2016225" cy="667184"/>
          </a:xfrm>
          <a:prstGeom prst="rect">
            <a:avLst/>
          </a:prstGeom>
          <a:solidFill>
            <a:srgbClr val="FE8637">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4880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down)">
                                      <p:cBhvr>
                                        <p:cTn id="11" dur="500"/>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500"/>
                                        <p:tgtEl>
                                          <p:spTgt spid="83"/>
                                        </p:tgtEl>
                                      </p:cBhvr>
                                    </p:animEffect>
                                  </p:childTnLst>
                                </p:cTn>
                              </p:par>
                              <p:par>
                                <p:cTn id="35" presetID="10"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205979"/>
            <a:ext cx="5600700" cy="529828"/>
          </a:xfrm>
        </p:spPr>
        <p:txBody>
          <a:bodyPr/>
          <a:lstStyle/>
          <a:p>
            <a:pPr fontAlgn="auto">
              <a:spcAft>
                <a:spcPts val="0"/>
              </a:spcAft>
              <a:defRPr/>
            </a:pPr>
            <a:r>
              <a:rPr lang="zh-CN" altLang="en-US" dirty="0"/>
              <a:t>自主移动机器人一般架构</a:t>
            </a:r>
            <a:endParaRPr lang="zh-CN" altLang="en-US" dirty="0">
              <a:cs typeface="+mj-cs"/>
            </a:endParaRPr>
          </a:p>
        </p:txBody>
      </p:sp>
      <p:grpSp>
        <p:nvGrpSpPr>
          <p:cNvPr id="44" name="组合 74"/>
          <p:cNvGrpSpPr>
            <a:grpSpLocks/>
          </p:cNvGrpSpPr>
          <p:nvPr/>
        </p:nvGrpSpPr>
        <p:grpSpPr bwMode="auto">
          <a:xfrm>
            <a:off x="1535597" y="1063229"/>
            <a:ext cx="5843336" cy="3882673"/>
            <a:chOff x="571472" y="1252463"/>
            <a:chExt cx="7791491" cy="5176933"/>
          </a:xfrm>
        </p:grpSpPr>
        <p:grpSp>
          <p:nvGrpSpPr>
            <p:cNvPr id="45" name="组合 5"/>
            <p:cNvGrpSpPr>
              <a:grpSpLocks/>
            </p:cNvGrpSpPr>
            <p:nvPr/>
          </p:nvGrpSpPr>
          <p:grpSpPr bwMode="auto">
            <a:xfrm>
              <a:off x="5500694" y="2071678"/>
              <a:ext cx="1928826" cy="857256"/>
              <a:chOff x="1643042" y="2143116"/>
              <a:chExt cx="1928826" cy="857256"/>
            </a:xfrm>
          </p:grpSpPr>
          <p:sp>
            <p:nvSpPr>
              <p:cNvPr id="83" name="矩形 82"/>
              <p:cNvSpPr/>
              <p:nvPr/>
            </p:nvSpPr>
            <p:spPr>
              <a:xfrm>
                <a:off x="1714687" y="2214555"/>
                <a:ext cx="1857465" cy="785819"/>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84" name="矩形 83"/>
              <p:cNvSpPr/>
              <p:nvPr/>
            </p:nvSpPr>
            <p:spPr>
              <a:xfrm>
                <a:off x="1643247" y="2143117"/>
                <a:ext cx="1857465" cy="785817"/>
              </a:xfrm>
              <a:prstGeom prst="rect">
                <a:avLst/>
              </a:prstGeom>
              <a:solidFill>
                <a:srgbClr val="92D050"/>
              </a:solidFill>
              <a:ln w="25400" cap="flat" cmpd="sng" algn="ctr">
                <a:noFill/>
                <a:prstDash val="solid"/>
              </a:ln>
              <a:effectLst/>
            </p:spPr>
            <p:txBody>
              <a:bodyPr anchor="ctr"/>
              <a:lstStyle/>
              <a:p>
                <a:pPr algn="ctr">
                  <a:defRPr/>
                </a:pPr>
                <a:r>
                  <a:rPr lang="zh-CN" altLang="en-US" sz="1500" b="1" kern="0" dirty="0">
                    <a:solidFill>
                      <a:sysClr val="windowText" lastClr="000000"/>
                    </a:solidFill>
                    <a:latin typeface="SimHei" charset="-122"/>
                    <a:ea typeface="SimHei" charset="-122"/>
                    <a:cs typeface="SimHei" charset="-122"/>
                  </a:rPr>
                  <a:t>导航规划</a:t>
                </a:r>
              </a:p>
            </p:txBody>
          </p:sp>
        </p:grpSp>
        <p:grpSp>
          <p:nvGrpSpPr>
            <p:cNvPr id="46" name="组合 12"/>
            <p:cNvGrpSpPr>
              <a:grpSpLocks/>
            </p:cNvGrpSpPr>
            <p:nvPr/>
          </p:nvGrpSpPr>
          <p:grpSpPr bwMode="auto">
            <a:xfrm>
              <a:off x="1643042" y="3429000"/>
              <a:ext cx="1928826" cy="857256"/>
              <a:chOff x="1643042" y="2143116"/>
              <a:chExt cx="1928826" cy="857256"/>
            </a:xfrm>
          </p:grpSpPr>
          <p:sp>
            <p:nvSpPr>
              <p:cNvPr id="81" name="矩形 80"/>
              <p:cNvSpPr/>
              <p:nvPr/>
            </p:nvSpPr>
            <p:spPr>
              <a:xfrm>
                <a:off x="1714527" y="2214555"/>
                <a:ext cx="1857465" cy="785817"/>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82" name="矩形 81"/>
              <p:cNvSpPr/>
              <p:nvPr/>
            </p:nvSpPr>
            <p:spPr>
              <a:xfrm>
                <a:off x="1643087" y="2143116"/>
                <a:ext cx="1857465" cy="785819"/>
              </a:xfrm>
              <a:prstGeom prst="rect">
                <a:avLst/>
              </a:prstGeom>
              <a:solidFill>
                <a:srgbClr val="FF99FF"/>
              </a:solidFill>
              <a:ln w="25400" cap="flat" cmpd="sng" algn="ctr">
                <a:noFill/>
                <a:prstDash val="solid"/>
              </a:ln>
              <a:effectLst/>
            </p:spPr>
            <p:txBody>
              <a:bodyPr anchor="ctr"/>
              <a:lstStyle/>
              <a:p>
                <a:pPr algn="ctr">
                  <a:defRPr/>
                </a:pPr>
                <a:r>
                  <a:rPr lang="zh-CN" altLang="en-US" sz="1500" b="1" kern="0">
                    <a:solidFill>
                      <a:sysClr val="windowText" lastClr="000000"/>
                    </a:solidFill>
                    <a:latin typeface="SimHei" charset="-122"/>
                    <a:ea typeface="SimHei" charset="-122"/>
                    <a:cs typeface="SimHei" charset="-122"/>
                  </a:rPr>
                  <a:t>信息处理</a:t>
                </a:r>
              </a:p>
            </p:txBody>
          </p:sp>
        </p:grpSp>
        <p:grpSp>
          <p:nvGrpSpPr>
            <p:cNvPr id="47" name="组合 15"/>
            <p:cNvGrpSpPr>
              <a:grpSpLocks/>
            </p:cNvGrpSpPr>
            <p:nvPr/>
          </p:nvGrpSpPr>
          <p:grpSpPr bwMode="auto">
            <a:xfrm>
              <a:off x="1643042" y="4714884"/>
              <a:ext cx="1928826" cy="857256"/>
              <a:chOff x="1643042" y="2143116"/>
              <a:chExt cx="1928826" cy="857256"/>
            </a:xfrm>
          </p:grpSpPr>
          <p:sp>
            <p:nvSpPr>
              <p:cNvPr id="79" name="矩形 78"/>
              <p:cNvSpPr/>
              <p:nvPr/>
            </p:nvSpPr>
            <p:spPr>
              <a:xfrm>
                <a:off x="1714527" y="2214555"/>
                <a:ext cx="1857465" cy="785817"/>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80" name="矩形 79"/>
              <p:cNvSpPr/>
              <p:nvPr/>
            </p:nvSpPr>
            <p:spPr>
              <a:xfrm>
                <a:off x="1643087" y="2143116"/>
                <a:ext cx="1857465" cy="785819"/>
              </a:xfrm>
              <a:prstGeom prst="rect">
                <a:avLst/>
              </a:prstGeom>
              <a:solidFill>
                <a:srgbClr val="FFCCFF"/>
              </a:solidFill>
              <a:ln w="25400" cap="flat" cmpd="sng" algn="ctr">
                <a:noFill/>
                <a:prstDash val="solid"/>
              </a:ln>
              <a:effectLst/>
            </p:spPr>
            <p:txBody>
              <a:bodyPr anchor="ctr"/>
              <a:lstStyle/>
              <a:p>
                <a:pPr algn="ctr">
                  <a:defRPr/>
                </a:pPr>
                <a:r>
                  <a:rPr lang="zh-CN" altLang="en-US" sz="1500" b="1" kern="0" dirty="0">
                    <a:solidFill>
                      <a:sysClr val="windowText" lastClr="000000"/>
                    </a:solidFill>
                    <a:latin typeface="SimHei" charset="-122"/>
                    <a:ea typeface="SimHei" charset="-122"/>
                    <a:cs typeface="SimHei" charset="-122"/>
                  </a:rPr>
                  <a:t>感知</a:t>
                </a:r>
              </a:p>
            </p:txBody>
          </p:sp>
        </p:grpSp>
        <p:grpSp>
          <p:nvGrpSpPr>
            <p:cNvPr id="48" name="组合 18"/>
            <p:cNvGrpSpPr>
              <a:grpSpLocks/>
            </p:cNvGrpSpPr>
            <p:nvPr/>
          </p:nvGrpSpPr>
          <p:grpSpPr bwMode="auto">
            <a:xfrm>
              <a:off x="5500694" y="3429000"/>
              <a:ext cx="2000264" cy="857256"/>
              <a:chOff x="1643042" y="2143116"/>
              <a:chExt cx="1928826" cy="857256"/>
            </a:xfrm>
          </p:grpSpPr>
          <p:sp>
            <p:nvSpPr>
              <p:cNvPr id="77" name="矩形 76"/>
              <p:cNvSpPr/>
              <p:nvPr/>
            </p:nvSpPr>
            <p:spPr>
              <a:xfrm>
                <a:off x="1715190" y="2214555"/>
                <a:ext cx="1856955" cy="785817"/>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78" name="矩形 77"/>
              <p:cNvSpPr/>
              <p:nvPr/>
            </p:nvSpPr>
            <p:spPr>
              <a:xfrm>
                <a:off x="1643240" y="2143116"/>
                <a:ext cx="1856954" cy="785819"/>
              </a:xfrm>
              <a:prstGeom prst="rect">
                <a:avLst/>
              </a:prstGeom>
              <a:solidFill>
                <a:srgbClr val="8064A2">
                  <a:lumMod val="60000"/>
                  <a:lumOff val="40000"/>
                </a:srgbClr>
              </a:solidFill>
              <a:ln w="25400" cap="flat" cmpd="sng" algn="ctr">
                <a:noFill/>
                <a:prstDash val="solid"/>
              </a:ln>
              <a:effectLst/>
            </p:spPr>
            <p:txBody>
              <a:bodyPr anchor="ctr"/>
              <a:lstStyle/>
              <a:p>
                <a:pPr algn="ctr">
                  <a:defRPr/>
                </a:pPr>
                <a:r>
                  <a:rPr lang="zh-CN" altLang="en-US" sz="1500" b="1" kern="0">
                    <a:solidFill>
                      <a:sysClr val="windowText" lastClr="000000"/>
                    </a:solidFill>
                    <a:latin typeface="SimHei" charset="-122"/>
                    <a:ea typeface="SimHei" charset="-122"/>
                    <a:cs typeface="SimHei" charset="-122"/>
                  </a:rPr>
                  <a:t>运动控制</a:t>
                </a:r>
              </a:p>
            </p:txBody>
          </p:sp>
        </p:grpSp>
        <p:grpSp>
          <p:nvGrpSpPr>
            <p:cNvPr id="49" name="组合 21"/>
            <p:cNvGrpSpPr>
              <a:grpSpLocks/>
            </p:cNvGrpSpPr>
            <p:nvPr/>
          </p:nvGrpSpPr>
          <p:grpSpPr bwMode="auto">
            <a:xfrm>
              <a:off x="5500694" y="4643446"/>
              <a:ext cx="2000264" cy="928693"/>
              <a:chOff x="1643042" y="2143117"/>
              <a:chExt cx="1928826" cy="857255"/>
            </a:xfrm>
          </p:grpSpPr>
          <p:sp>
            <p:nvSpPr>
              <p:cNvPr id="75" name="矩形 74"/>
              <p:cNvSpPr/>
              <p:nvPr/>
            </p:nvSpPr>
            <p:spPr>
              <a:xfrm>
                <a:off x="1715190" y="2214922"/>
                <a:ext cx="1856955" cy="785451"/>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76" name="矩形 75"/>
              <p:cNvSpPr/>
              <p:nvPr/>
            </p:nvSpPr>
            <p:spPr>
              <a:xfrm>
                <a:off x="1643240" y="2143118"/>
                <a:ext cx="1856954" cy="785451"/>
              </a:xfrm>
              <a:prstGeom prst="rect">
                <a:avLst/>
              </a:prstGeom>
              <a:solidFill>
                <a:srgbClr val="8064A2">
                  <a:lumMod val="20000"/>
                  <a:lumOff val="80000"/>
                </a:srgbClr>
              </a:solidFill>
              <a:ln w="25400" cap="flat" cmpd="sng" algn="ctr">
                <a:noFill/>
                <a:prstDash val="solid"/>
              </a:ln>
              <a:effectLst/>
            </p:spPr>
            <p:txBody>
              <a:bodyPr anchor="ctr"/>
              <a:lstStyle/>
              <a:p>
                <a:pPr algn="ctr">
                  <a:defRPr/>
                </a:pPr>
                <a:r>
                  <a:rPr lang="zh-CN" altLang="en-US" sz="1500" b="1" kern="0">
                    <a:solidFill>
                      <a:sysClr val="windowText" lastClr="000000"/>
                    </a:solidFill>
                    <a:latin typeface="SimHei" charset="-122"/>
                    <a:ea typeface="SimHei" charset="-122"/>
                    <a:cs typeface="SimHei" charset="-122"/>
                  </a:rPr>
                  <a:t>执行</a:t>
                </a:r>
              </a:p>
            </p:txBody>
          </p:sp>
        </p:grpSp>
        <p:sp>
          <p:nvSpPr>
            <p:cNvPr id="50" name="矩形 49"/>
            <p:cNvSpPr/>
            <p:nvPr/>
          </p:nvSpPr>
          <p:spPr>
            <a:xfrm>
              <a:off x="1500205" y="3286124"/>
              <a:ext cx="2286111" cy="2428892"/>
            </a:xfrm>
            <a:prstGeom prst="rect">
              <a:avLst/>
            </a:prstGeom>
            <a:noFill/>
            <a:ln w="57150" cap="flat" cmpd="sng" algn="ctr">
              <a:solidFill>
                <a:srgbClr val="FFC000"/>
              </a:solid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51" name="矩形 50"/>
            <p:cNvSpPr/>
            <p:nvPr/>
          </p:nvSpPr>
          <p:spPr>
            <a:xfrm>
              <a:off x="5286575" y="3286124"/>
              <a:ext cx="2428993" cy="2428892"/>
            </a:xfrm>
            <a:prstGeom prst="rect">
              <a:avLst/>
            </a:prstGeom>
            <a:noFill/>
            <a:ln w="57150" cap="flat" cmpd="sng" algn="ctr">
              <a:solidFill>
                <a:srgbClr val="FFC000"/>
              </a:solid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52" name="TextBox 26"/>
            <p:cNvSpPr txBox="1">
              <a:spLocks noChangeArrowheads="1"/>
            </p:cNvSpPr>
            <p:nvPr/>
          </p:nvSpPr>
          <p:spPr bwMode="auto">
            <a:xfrm>
              <a:off x="2571735" y="4345552"/>
              <a:ext cx="1169607"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a:solidFill>
                    <a:sysClr val="windowText" lastClr="000000"/>
                  </a:solidFill>
                  <a:latin typeface="SimHei" charset="-122"/>
                  <a:ea typeface="SimHei" charset="-122"/>
                  <a:cs typeface="SimHei" charset="-122"/>
                </a:rPr>
                <a:t>测量数据</a:t>
              </a:r>
            </a:p>
          </p:txBody>
        </p:sp>
        <p:sp>
          <p:nvSpPr>
            <p:cNvPr id="53" name="TextBox 27"/>
            <p:cNvSpPr txBox="1">
              <a:spLocks noChangeArrowheads="1"/>
            </p:cNvSpPr>
            <p:nvPr/>
          </p:nvSpPr>
          <p:spPr bwMode="auto">
            <a:xfrm>
              <a:off x="2643174" y="2928935"/>
              <a:ext cx="1746716"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dirty="0">
                  <a:solidFill>
                    <a:sysClr val="windowText" lastClr="000000"/>
                  </a:solidFill>
                  <a:latin typeface="SimHei" charset="-122"/>
                  <a:ea typeface="SimHei" charset="-122"/>
                  <a:cs typeface="SimHei" charset="-122"/>
                </a:rPr>
                <a:t>局部观测</a:t>
              </a:r>
              <a:r>
                <a:rPr lang="en-US" altLang="zh-CN" sz="1350" b="1" kern="0" dirty="0">
                  <a:solidFill>
                    <a:sysClr val="windowText" lastClr="000000"/>
                  </a:solidFill>
                  <a:latin typeface="SimHei" charset="-122"/>
                  <a:ea typeface="SimHei" charset="-122"/>
                  <a:cs typeface="SimHei" charset="-122"/>
                </a:rPr>
                <a:t>/</a:t>
              </a:r>
              <a:r>
                <a:rPr lang="zh-CN" altLang="en-US" sz="1350" b="1" kern="0" dirty="0">
                  <a:solidFill>
                    <a:sysClr val="windowText" lastClr="000000"/>
                  </a:solidFill>
                  <a:latin typeface="SimHei" charset="-122"/>
                  <a:ea typeface="SimHei" charset="-122"/>
                  <a:cs typeface="SimHei" charset="-122"/>
                </a:rPr>
                <a:t>地图</a:t>
              </a:r>
            </a:p>
          </p:txBody>
        </p:sp>
        <p:sp>
          <p:nvSpPr>
            <p:cNvPr id="54" name="TextBox 28"/>
            <p:cNvSpPr txBox="1">
              <a:spLocks noChangeArrowheads="1"/>
            </p:cNvSpPr>
            <p:nvPr/>
          </p:nvSpPr>
          <p:spPr bwMode="auto">
            <a:xfrm>
              <a:off x="3826816" y="1714488"/>
              <a:ext cx="1169607" cy="677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defRPr/>
              </a:pPr>
              <a:r>
                <a:rPr lang="zh-CN" altLang="en-US" sz="1350" b="1" kern="0" dirty="0">
                  <a:solidFill>
                    <a:sysClr val="windowText" lastClr="000000"/>
                  </a:solidFill>
                  <a:latin typeface="SimHei" charset="-122"/>
                  <a:ea typeface="SimHei" charset="-122"/>
                  <a:cs typeface="SimHei" charset="-122"/>
                </a:rPr>
                <a:t>位置</a:t>
              </a:r>
              <a:endParaRPr lang="en-US" altLang="zh-CN" sz="1350" b="1" kern="0" dirty="0">
                <a:solidFill>
                  <a:sysClr val="windowText" lastClr="000000"/>
                </a:solidFill>
                <a:latin typeface="SimHei" charset="-122"/>
                <a:ea typeface="SimHei" charset="-122"/>
                <a:cs typeface="SimHei" charset="-122"/>
              </a:endParaRPr>
            </a:p>
            <a:p>
              <a:pPr algn="ctr" eaLnBrk="1" hangingPunct="1">
                <a:defRPr/>
              </a:pPr>
              <a:r>
                <a:rPr lang="zh-CN" altLang="en-US" sz="1350" b="1" kern="0">
                  <a:solidFill>
                    <a:sysClr val="windowText" lastClr="000000"/>
                  </a:solidFill>
                  <a:latin typeface="SimHei" charset="-122"/>
                  <a:ea typeface="SimHei" charset="-122"/>
                  <a:cs typeface="SimHei" charset="-122"/>
                </a:rPr>
                <a:t>环境信息</a:t>
              </a:r>
              <a:endParaRPr lang="zh-CN" altLang="en-US" sz="1350" b="1" kern="0" dirty="0">
                <a:solidFill>
                  <a:sysClr val="windowText" lastClr="000000"/>
                </a:solidFill>
                <a:latin typeface="SimHei" charset="-122"/>
                <a:ea typeface="SimHei" charset="-122"/>
                <a:cs typeface="SimHei" charset="-122"/>
              </a:endParaRPr>
            </a:p>
          </p:txBody>
        </p:sp>
        <p:sp>
          <p:nvSpPr>
            <p:cNvPr id="55" name="TextBox 29"/>
            <p:cNvSpPr txBox="1">
              <a:spLocks noChangeArrowheads="1"/>
            </p:cNvSpPr>
            <p:nvPr/>
          </p:nvSpPr>
          <p:spPr bwMode="auto">
            <a:xfrm>
              <a:off x="6500825" y="2916792"/>
              <a:ext cx="1862138"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dirty="0">
                  <a:solidFill>
                    <a:sysClr val="windowText" lastClr="000000"/>
                  </a:solidFill>
                  <a:latin typeface="SimHei" charset="-122"/>
                  <a:ea typeface="SimHei" charset="-122"/>
                  <a:cs typeface="SimHei" charset="-122"/>
                </a:rPr>
                <a:t>参考点运动轨迹</a:t>
              </a:r>
            </a:p>
          </p:txBody>
        </p:sp>
        <p:sp>
          <p:nvSpPr>
            <p:cNvPr id="56" name="TextBox 30"/>
            <p:cNvSpPr txBox="1">
              <a:spLocks noChangeArrowheads="1"/>
            </p:cNvSpPr>
            <p:nvPr/>
          </p:nvSpPr>
          <p:spPr bwMode="auto">
            <a:xfrm>
              <a:off x="6500826" y="4286256"/>
              <a:ext cx="1169607"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a:solidFill>
                    <a:sysClr val="windowText" lastClr="000000"/>
                  </a:solidFill>
                  <a:latin typeface="SimHei" charset="-122"/>
                  <a:ea typeface="SimHei" charset="-122"/>
                  <a:cs typeface="SimHei" charset="-122"/>
                </a:rPr>
                <a:t>驱动指令</a:t>
              </a:r>
            </a:p>
          </p:txBody>
        </p:sp>
        <p:sp>
          <p:nvSpPr>
            <p:cNvPr id="57" name="TextBox 31"/>
            <p:cNvSpPr txBox="1">
              <a:spLocks noChangeArrowheads="1"/>
            </p:cNvSpPr>
            <p:nvPr/>
          </p:nvSpPr>
          <p:spPr bwMode="auto">
            <a:xfrm>
              <a:off x="946149" y="3357562"/>
              <a:ext cx="554024" cy="62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500" b="1" kern="0">
                  <a:solidFill>
                    <a:sysClr val="windowText" lastClr="000000"/>
                  </a:solidFill>
                  <a:latin typeface="SimHei" charset="-122"/>
                  <a:ea typeface="SimHei" charset="-122"/>
                  <a:cs typeface="SimHei" charset="-122"/>
                </a:rPr>
                <a:t>感知</a:t>
              </a:r>
            </a:p>
          </p:txBody>
        </p:sp>
        <p:sp>
          <p:nvSpPr>
            <p:cNvPr id="58" name="TextBox 32"/>
            <p:cNvSpPr txBox="1">
              <a:spLocks noChangeArrowheads="1"/>
            </p:cNvSpPr>
            <p:nvPr/>
          </p:nvSpPr>
          <p:spPr bwMode="auto">
            <a:xfrm>
              <a:off x="7653699" y="3286124"/>
              <a:ext cx="554024" cy="62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500" b="1" kern="0">
                  <a:solidFill>
                    <a:sysClr val="windowText" lastClr="000000"/>
                  </a:solidFill>
                  <a:latin typeface="SimHei" charset="-122"/>
                  <a:ea typeface="SimHei" charset="-122"/>
                  <a:cs typeface="SimHei" charset="-122"/>
                </a:rPr>
                <a:t>控制</a:t>
              </a:r>
            </a:p>
          </p:txBody>
        </p:sp>
        <p:sp>
          <p:nvSpPr>
            <p:cNvPr id="59" name="TextBox 33"/>
            <p:cNvSpPr txBox="1">
              <a:spLocks noChangeArrowheads="1"/>
            </p:cNvSpPr>
            <p:nvPr/>
          </p:nvSpPr>
          <p:spPr bwMode="auto">
            <a:xfrm>
              <a:off x="5312706" y="1252463"/>
              <a:ext cx="2092981"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dirty="0">
                  <a:solidFill>
                    <a:sysClr val="windowText" lastClr="000000"/>
                  </a:solidFill>
                  <a:latin typeface="SimHei" charset="-122"/>
                  <a:ea typeface="SimHei" charset="-122"/>
                  <a:cs typeface="SimHei" charset="-122"/>
                </a:rPr>
                <a:t>任务指令（目标）</a:t>
              </a:r>
            </a:p>
          </p:txBody>
        </p:sp>
        <p:sp>
          <p:nvSpPr>
            <p:cNvPr id="60" name="TextBox 34"/>
            <p:cNvSpPr txBox="1">
              <a:spLocks noChangeArrowheads="1"/>
            </p:cNvSpPr>
            <p:nvPr/>
          </p:nvSpPr>
          <p:spPr bwMode="auto">
            <a:xfrm>
              <a:off x="571472" y="1500173"/>
              <a:ext cx="1631295"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a:solidFill>
                    <a:sysClr val="windowText" lastClr="000000"/>
                  </a:solidFill>
                  <a:latin typeface="SimHei" charset="-122"/>
                  <a:ea typeface="SimHei" charset="-122"/>
                  <a:cs typeface="SimHei" charset="-122"/>
                </a:rPr>
                <a:t>知识、数据库</a:t>
              </a:r>
            </a:p>
          </p:txBody>
        </p:sp>
        <p:sp>
          <p:nvSpPr>
            <p:cNvPr id="61" name="流程图: 准备 36"/>
            <p:cNvSpPr/>
            <p:nvPr/>
          </p:nvSpPr>
          <p:spPr>
            <a:xfrm>
              <a:off x="3708524" y="5643579"/>
              <a:ext cx="1727284" cy="785817"/>
            </a:xfrm>
            <a:prstGeom prst="flowChartPreparation">
              <a:avLst/>
            </a:prstGeom>
            <a:solidFill>
              <a:srgbClr val="4F81BD"/>
            </a:solidFill>
            <a:ln w="25400" cap="flat" cmpd="sng" algn="ctr">
              <a:solidFill>
                <a:srgbClr val="4F81BD">
                  <a:shade val="50000"/>
                </a:srgbClr>
              </a:solidFill>
              <a:prstDash val="solid"/>
            </a:ln>
            <a:effectLst/>
          </p:spPr>
          <p:txBody>
            <a:bodyPr anchor="ctr"/>
            <a:lstStyle/>
            <a:p>
              <a:pPr algn="ctr">
                <a:defRPr/>
              </a:pPr>
              <a:r>
                <a:rPr lang="zh-CN" altLang="en-US" b="1" kern="0">
                  <a:solidFill>
                    <a:srgbClr val="FFFFFF"/>
                  </a:solidFill>
                  <a:latin typeface="SimHei" charset="-122"/>
                  <a:ea typeface="SimHei" charset="-122"/>
                  <a:cs typeface="SimHei" charset="-122"/>
                </a:rPr>
                <a:t>环境</a:t>
              </a:r>
            </a:p>
          </p:txBody>
        </p:sp>
        <p:cxnSp>
          <p:nvCxnSpPr>
            <p:cNvPr id="62" name="直接箭头连接符 38"/>
            <p:cNvCxnSpPr/>
            <p:nvPr/>
          </p:nvCxnSpPr>
          <p:spPr>
            <a:xfrm rot="5400000" flipH="1" flipV="1">
              <a:off x="2320992" y="4465645"/>
              <a:ext cx="500067" cy="1587"/>
            </a:xfrm>
            <a:prstGeom prst="straightConnector1">
              <a:avLst/>
            </a:prstGeom>
            <a:noFill/>
            <a:ln w="38100" cap="flat" cmpd="sng" algn="ctr">
              <a:solidFill>
                <a:srgbClr val="4F81BD">
                  <a:shade val="95000"/>
                  <a:satMod val="105000"/>
                </a:srgbClr>
              </a:solidFill>
              <a:prstDash val="solid"/>
              <a:tailEnd type="arrow"/>
            </a:ln>
            <a:effectLst/>
          </p:spPr>
        </p:cxnSp>
        <p:cxnSp>
          <p:nvCxnSpPr>
            <p:cNvPr id="63" name="直接箭头连接符 39"/>
            <p:cNvCxnSpPr/>
            <p:nvPr/>
          </p:nvCxnSpPr>
          <p:spPr>
            <a:xfrm rot="5400000" flipH="1" flipV="1">
              <a:off x="6249450" y="4429926"/>
              <a:ext cx="428628" cy="1587"/>
            </a:xfrm>
            <a:prstGeom prst="straightConnector1">
              <a:avLst/>
            </a:prstGeom>
            <a:noFill/>
            <a:ln w="38100" cap="flat" cmpd="sng" algn="ctr">
              <a:solidFill>
                <a:srgbClr val="4F81BD">
                  <a:shade val="95000"/>
                  <a:satMod val="105000"/>
                </a:srgbClr>
              </a:solidFill>
              <a:prstDash val="solid"/>
              <a:headEnd type="arrow" w="med" len="med"/>
              <a:tailEnd type="none" w="med" len="med"/>
            </a:ln>
            <a:effectLst/>
          </p:spPr>
        </p:cxnSp>
        <p:cxnSp>
          <p:nvCxnSpPr>
            <p:cNvPr id="64" name="直接箭头连接符 42"/>
            <p:cNvCxnSpPr/>
            <p:nvPr/>
          </p:nvCxnSpPr>
          <p:spPr>
            <a:xfrm rot="5400000" flipH="1" flipV="1">
              <a:off x="6139118" y="3105148"/>
              <a:ext cx="649293" cy="1587"/>
            </a:xfrm>
            <a:prstGeom prst="straightConnector1">
              <a:avLst/>
            </a:prstGeom>
            <a:noFill/>
            <a:ln w="38100" cap="flat" cmpd="sng" algn="ctr">
              <a:solidFill>
                <a:srgbClr val="4F81BD">
                  <a:shade val="95000"/>
                  <a:satMod val="105000"/>
                </a:srgbClr>
              </a:solidFill>
              <a:prstDash val="solid"/>
              <a:headEnd type="arrow" w="med" len="med"/>
              <a:tailEnd type="none" w="med" len="med"/>
            </a:ln>
            <a:effectLst/>
          </p:spPr>
        </p:cxnSp>
        <p:cxnSp>
          <p:nvCxnSpPr>
            <p:cNvPr id="65" name="直接箭头连接符 45"/>
            <p:cNvCxnSpPr/>
            <p:nvPr/>
          </p:nvCxnSpPr>
          <p:spPr>
            <a:xfrm flipV="1">
              <a:off x="3500552" y="2465381"/>
              <a:ext cx="2000347" cy="7937"/>
            </a:xfrm>
            <a:prstGeom prst="straightConnector1">
              <a:avLst/>
            </a:prstGeom>
            <a:noFill/>
            <a:ln w="38100" cap="flat" cmpd="sng" algn="ctr">
              <a:solidFill>
                <a:srgbClr val="4F81BD">
                  <a:shade val="95000"/>
                  <a:satMod val="105000"/>
                </a:srgbClr>
              </a:solidFill>
              <a:prstDash val="solid"/>
              <a:tailEnd type="arrow"/>
            </a:ln>
            <a:effectLst/>
          </p:spPr>
        </p:cxnSp>
        <p:grpSp>
          <p:nvGrpSpPr>
            <p:cNvPr id="66" name="组合 51"/>
            <p:cNvGrpSpPr>
              <a:grpSpLocks/>
            </p:cNvGrpSpPr>
            <p:nvPr/>
          </p:nvGrpSpPr>
          <p:grpSpPr bwMode="auto">
            <a:xfrm>
              <a:off x="1643042" y="2081202"/>
              <a:ext cx="1928826" cy="857256"/>
              <a:chOff x="1643042" y="2143116"/>
              <a:chExt cx="1928826" cy="857256"/>
            </a:xfrm>
          </p:grpSpPr>
          <p:sp>
            <p:nvSpPr>
              <p:cNvPr id="73" name="矩形 72"/>
              <p:cNvSpPr/>
              <p:nvPr/>
            </p:nvSpPr>
            <p:spPr>
              <a:xfrm>
                <a:off x="1714527" y="2214556"/>
                <a:ext cx="1857465" cy="785819"/>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74" name="矩形 73"/>
              <p:cNvSpPr/>
              <p:nvPr/>
            </p:nvSpPr>
            <p:spPr>
              <a:xfrm>
                <a:off x="1643087" y="2143118"/>
                <a:ext cx="1857465" cy="785817"/>
              </a:xfrm>
              <a:prstGeom prst="rect">
                <a:avLst/>
              </a:prstGeom>
              <a:solidFill>
                <a:srgbClr val="1F497D">
                  <a:lumMod val="40000"/>
                  <a:lumOff val="60000"/>
                </a:srgbClr>
              </a:solidFill>
              <a:ln w="25400" cap="flat" cmpd="sng" algn="ctr">
                <a:noFill/>
                <a:prstDash val="solid"/>
              </a:ln>
              <a:effectLst/>
            </p:spPr>
            <p:txBody>
              <a:bodyPr anchor="ctr"/>
              <a:lstStyle/>
              <a:p>
                <a:pPr algn="ctr">
                  <a:defRPr/>
                </a:pPr>
                <a:r>
                  <a:rPr lang="zh-CN" altLang="en-US" sz="1500" b="1" kern="0" dirty="0">
                    <a:solidFill>
                      <a:sysClr val="windowText" lastClr="000000"/>
                    </a:solidFill>
                    <a:latin typeface="SimHei" charset="-122"/>
                    <a:ea typeface="SimHei" charset="-122"/>
                    <a:cs typeface="SimHei" charset="-122"/>
                  </a:rPr>
                  <a:t>自定位</a:t>
                </a:r>
                <a:r>
                  <a:rPr lang="en-US" altLang="zh-CN" sz="1500" b="1" kern="0" dirty="0">
                    <a:solidFill>
                      <a:sysClr val="windowText" lastClr="000000"/>
                    </a:solidFill>
                    <a:latin typeface="SimHei" charset="-122"/>
                    <a:ea typeface="SimHei" charset="-122"/>
                    <a:cs typeface="SimHei" charset="-122"/>
                  </a:rPr>
                  <a:t>/</a:t>
                </a:r>
              </a:p>
              <a:p>
                <a:pPr algn="ctr">
                  <a:defRPr/>
                </a:pPr>
                <a:r>
                  <a:rPr lang="zh-CN" altLang="en-US" sz="1500" b="1" kern="0" dirty="0">
                    <a:solidFill>
                      <a:sysClr val="windowText" lastClr="000000"/>
                    </a:solidFill>
                    <a:latin typeface="SimHei" charset="-122"/>
                    <a:ea typeface="SimHei" charset="-122"/>
                    <a:cs typeface="SimHei" charset="-122"/>
                  </a:rPr>
                  <a:t>地图构建</a:t>
                </a:r>
              </a:p>
            </p:txBody>
          </p:sp>
        </p:grpSp>
        <p:cxnSp>
          <p:nvCxnSpPr>
            <p:cNvPr id="67" name="直接箭头连接符 59"/>
            <p:cNvCxnSpPr/>
            <p:nvPr/>
          </p:nvCxnSpPr>
          <p:spPr>
            <a:xfrm flipH="1" flipV="1">
              <a:off x="2571819" y="5500703"/>
              <a:ext cx="1136705" cy="536579"/>
            </a:xfrm>
            <a:prstGeom prst="straightConnector1">
              <a:avLst/>
            </a:prstGeom>
            <a:noFill/>
            <a:ln w="38100" cap="flat" cmpd="sng" algn="ctr">
              <a:solidFill>
                <a:srgbClr val="4F81BD">
                  <a:shade val="95000"/>
                  <a:satMod val="105000"/>
                </a:srgbClr>
              </a:solidFill>
              <a:prstDash val="solid"/>
              <a:tailEnd type="arrow"/>
            </a:ln>
            <a:effectLst/>
          </p:spPr>
        </p:cxnSp>
        <p:cxnSp>
          <p:nvCxnSpPr>
            <p:cNvPr id="68" name="直接箭头连接符 62"/>
            <p:cNvCxnSpPr/>
            <p:nvPr/>
          </p:nvCxnSpPr>
          <p:spPr>
            <a:xfrm flipH="1">
              <a:off x="5435808" y="5572140"/>
              <a:ext cx="1103366" cy="465141"/>
            </a:xfrm>
            <a:prstGeom prst="straightConnector1">
              <a:avLst/>
            </a:prstGeom>
            <a:noFill/>
            <a:ln w="38100" cap="flat" cmpd="sng" algn="ctr">
              <a:solidFill>
                <a:srgbClr val="4F81BD">
                  <a:shade val="95000"/>
                  <a:satMod val="105000"/>
                </a:srgbClr>
              </a:solidFill>
              <a:prstDash val="solid"/>
              <a:tailEnd type="arrow"/>
            </a:ln>
            <a:effectLst/>
          </p:spPr>
        </p:cxnSp>
        <p:cxnSp>
          <p:nvCxnSpPr>
            <p:cNvPr id="69" name="直接箭头连接符 48"/>
            <p:cNvCxnSpPr/>
            <p:nvPr/>
          </p:nvCxnSpPr>
          <p:spPr>
            <a:xfrm rot="5400000" flipH="1" flipV="1">
              <a:off x="2289242" y="3148011"/>
              <a:ext cx="563567" cy="1587"/>
            </a:xfrm>
            <a:prstGeom prst="straightConnector1">
              <a:avLst/>
            </a:prstGeom>
            <a:noFill/>
            <a:ln w="38100" cap="flat" cmpd="sng" algn="ctr">
              <a:solidFill>
                <a:srgbClr val="4F81BD">
                  <a:shade val="95000"/>
                  <a:satMod val="105000"/>
                </a:srgbClr>
              </a:solidFill>
              <a:prstDash val="solid"/>
              <a:tailEnd type="arrow"/>
            </a:ln>
            <a:effectLst/>
          </p:spPr>
        </p:cxnSp>
        <p:cxnSp>
          <p:nvCxnSpPr>
            <p:cNvPr id="70" name="直接箭头连接符 66"/>
            <p:cNvCxnSpPr/>
            <p:nvPr/>
          </p:nvCxnSpPr>
          <p:spPr>
            <a:xfrm>
              <a:off x="1433527" y="1900227"/>
              <a:ext cx="423883" cy="314327"/>
            </a:xfrm>
            <a:prstGeom prst="straightConnector1">
              <a:avLst/>
            </a:prstGeom>
            <a:noFill/>
            <a:ln w="38100" cap="flat" cmpd="sng" algn="ctr">
              <a:solidFill>
                <a:srgbClr val="4F81BD">
                  <a:shade val="95000"/>
                  <a:satMod val="105000"/>
                </a:srgbClr>
              </a:solidFill>
              <a:prstDash val="solid"/>
              <a:tailEnd type="arrow"/>
            </a:ln>
            <a:effectLst/>
          </p:spPr>
        </p:cxnSp>
        <p:cxnSp>
          <p:nvCxnSpPr>
            <p:cNvPr id="71" name="直接箭头连接符 68"/>
            <p:cNvCxnSpPr/>
            <p:nvPr/>
          </p:nvCxnSpPr>
          <p:spPr>
            <a:xfrm>
              <a:off x="1433527" y="1900227"/>
              <a:ext cx="352442" cy="1671649"/>
            </a:xfrm>
            <a:prstGeom prst="straightConnector1">
              <a:avLst/>
            </a:prstGeom>
            <a:noFill/>
            <a:ln w="38100" cap="flat" cmpd="sng" algn="ctr">
              <a:solidFill>
                <a:srgbClr val="4F81BD">
                  <a:shade val="95000"/>
                  <a:satMod val="105000"/>
                </a:srgbClr>
              </a:solidFill>
              <a:prstDash val="sysDot"/>
              <a:tailEnd type="arrow"/>
            </a:ln>
            <a:effectLst/>
          </p:spPr>
        </p:cxnSp>
        <p:cxnSp>
          <p:nvCxnSpPr>
            <p:cNvPr id="72" name="直接箭头连接符 71"/>
            <p:cNvCxnSpPr>
              <a:stCxn id="59" idx="2"/>
              <a:endCxn id="84" idx="0"/>
            </p:cNvCxnSpPr>
            <p:nvPr/>
          </p:nvCxnSpPr>
          <p:spPr>
            <a:xfrm>
              <a:off x="6359197" y="1652575"/>
              <a:ext cx="70435" cy="419104"/>
            </a:xfrm>
            <a:prstGeom prst="straightConnector1">
              <a:avLst/>
            </a:prstGeom>
            <a:noFill/>
            <a:ln w="38100" cap="flat" cmpd="sng" algn="ctr">
              <a:solidFill>
                <a:srgbClr val="4F81BD">
                  <a:shade val="95000"/>
                  <a:satMod val="105000"/>
                </a:srgbClr>
              </a:solidFill>
              <a:prstDash val="solid"/>
              <a:tailEnd type="arrow"/>
            </a:ln>
            <a:effectLst/>
          </p:spPr>
        </p:cxnSp>
      </p:grpSp>
    </p:spTree>
    <p:extLst>
      <p:ext uri="{BB962C8B-B14F-4D97-AF65-F5344CB8AC3E}">
        <p14:creationId xmlns:p14="http://schemas.microsoft.com/office/powerpoint/2010/main" val="11439226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cap="none"/>
              <a:t>2.</a:t>
            </a:r>
            <a:r>
              <a:rPr lang="zh-CN" altLang="en-US" cap="none"/>
              <a:t> </a:t>
            </a:r>
            <a:r>
              <a:rPr lang="en-US" altLang="zh-CN" cap="none"/>
              <a:t>RRT(Rapid-Exploring Random Tree)</a:t>
            </a:r>
            <a:endParaRPr kumimoji="1" lang="zh-CN" altLang="en-US" dirty="0">
              <a:latin typeface="+mn-lt"/>
            </a:endParaRPr>
          </a:p>
        </p:txBody>
      </p:sp>
      <p:pic>
        <p:nvPicPr>
          <p:cNvPr id="4" name="图片 3"/>
          <p:cNvPicPr>
            <a:picLocks noChangeAspect="1"/>
          </p:cNvPicPr>
          <p:nvPr/>
        </p:nvPicPr>
        <p:blipFill rotWithShape="1">
          <a:blip r:embed="rId3"/>
          <a:srcRect r="50119"/>
          <a:stretch/>
        </p:blipFill>
        <p:spPr>
          <a:xfrm>
            <a:off x="2555776" y="1131590"/>
            <a:ext cx="4104456" cy="3858189"/>
          </a:xfrm>
          <a:prstGeom prst="rect">
            <a:avLst/>
          </a:prstGeom>
        </p:spPr>
      </p:pic>
    </p:spTree>
    <p:extLst>
      <p:ext uri="{BB962C8B-B14F-4D97-AF65-F5344CB8AC3E}">
        <p14:creationId xmlns:p14="http://schemas.microsoft.com/office/powerpoint/2010/main" val="31362150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2600325" y="2407336"/>
            <a:ext cx="5143500" cy="800100"/>
          </a:xfrm>
        </p:spPr>
        <p:txBody>
          <a:bodyPr>
            <a:normAutofit/>
          </a:bodyPr>
          <a:lstStyle/>
          <a:p>
            <a:pPr algn="ctr" fontAlgn="auto">
              <a:spcAft>
                <a:spcPts val="0"/>
              </a:spcAft>
              <a:defRPr/>
            </a:pPr>
            <a:r>
              <a:rPr lang="zh-CN" altLang="en-US" sz="3000" smtClean="0">
                <a:solidFill>
                  <a:srgbClr val="FFFF00"/>
                </a:solidFill>
                <a:effectLst>
                  <a:outerShdw blurRad="38100" dist="38100" dir="2700000" algn="tl">
                    <a:srgbClr val="000000"/>
                  </a:outerShdw>
                </a:effectLst>
                <a:ea typeface="黑体" pitchFamily="2" charset="-122"/>
                <a:cs typeface="+mj-cs"/>
              </a:rPr>
              <a:t>导航规划</a:t>
            </a:r>
            <a:r>
              <a:rPr lang="en-US" altLang="zh-CN" sz="3000" smtClean="0">
                <a:solidFill>
                  <a:srgbClr val="FFFF00"/>
                </a:solidFill>
                <a:effectLst>
                  <a:outerShdw blurRad="38100" dist="38100" dir="2700000" algn="tl">
                    <a:srgbClr val="000000"/>
                  </a:outerShdw>
                </a:effectLst>
                <a:ea typeface="黑体" pitchFamily="2" charset="-122"/>
                <a:cs typeface="+mj-cs"/>
              </a:rPr>
              <a:t>-</a:t>
            </a:r>
            <a:r>
              <a:rPr lang="zh-CN" altLang="en-US" sz="3000" smtClean="0">
                <a:solidFill>
                  <a:srgbClr val="FFFF00"/>
                </a:solidFill>
                <a:effectLst>
                  <a:outerShdw blurRad="38100" dist="38100" dir="2700000" algn="tl">
                    <a:srgbClr val="000000"/>
                  </a:outerShdw>
                </a:effectLst>
                <a:ea typeface="黑体" pitchFamily="2" charset="-122"/>
                <a:cs typeface="+mj-cs"/>
              </a:rPr>
              <a:t>避障</a:t>
            </a:r>
            <a:endParaRPr lang="en-US" altLang="zh-CN" sz="3000" dirty="0">
              <a:solidFill>
                <a:srgbClr val="FFFF00"/>
              </a:solidFill>
              <a:effectLst>
                <a:outerShdw blurRad="38100" dist="38100" dir="2700000" algn="tl">
                  <a:srgbClr val="000000"/>
                </a:outerShdw>
              </a:effectLst>
              <a:ea typeface="黑体" pitchFamily="2" charset="-122"/>
              <a:cs typeface="+mj-cs"/>
            </a:endParaRPr>
          </a:p>
        </p:txBody>
      </p:sp>
      <p:sp>
        <p:nvSpPr>
          <p:cNvPr id="115714" name="文本占位符 2"/>
          <p:cNvSpPr>
            <a:spLocks noGrp="1"/>
          </p:cNvSpPr>
          <p:nvPr>
            <p:ph type="body" idx="1"/>
          </p:nvPr>
        </p:nvSpPr>
        <p:spPr/>
        <p:txBody>
          <a:bodyPr/>
          <a:lstStyle/>
          <a:p>
            <a:pPr>
              <a:buFont typeface="Wingdings 3" charset="0"/>
              <a:buNone/>
            </a:pPr>
            <a:endParaRPr lang="zh-CN" altLang="en-US" b="0">
              <a:latin typeface="Century Schoolbook" charset="0"/>
              <a:ea typeface="宋体" charset="0"/>
            </a:endParaRPr>
          </a:p>
        </p:txBody>
      </p:sp>
    </p:spTree>
    <p:extLst>
      <p:ext uri="{BB962C8B-B14F-4D97-AF65-F5344CB8AC3E}">
        <p14:creationId xmlns:p14="http://schemas.microsoft.com/office/powerpoint/2010/main" val="2765096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hangingPunct="1">
              <a:defRPr/>
            </a:pPr>
            <a:r>
              <a:rPr lang="zh-CN" altLang="en-US" cap="none" dirty="0">
                <a:effectLst>
                  <a:outerShdw blurRad="38100" dist="38100" dir="2700000" algn="tl">
                    <a:srgbClr val="DDDDDD"/>
                  </a:outerShdw>
                </a:effectLst>
                <a:latin typeface="华文楷体" charset="0"/>
                <a:ea typeface="黑体" charset="0"/>
                <a:cs typeface="黑体" charset="0"/>
              </a:rPr>
              <a:t>动态窗口法</a:t>
            </a:r>
            <a:r>
              <a:rPr lang="en-US" altLang="zh-CN" cap="none" dirty="0">
                <a:effectLst>
                  <a:outerShdw blurRad="38100" dist="38100" dir="2700000" algn="tl">
                    <a:srgbClr val="DDDDDD"/>
                  </a:outerShdw>
                </a:effectLst>
                <a:ea typeface="黑体" charset="0"/>
                <a:cs typeface="黑体" charset="0"/>
              </a:rPr>
              <a:t>(DWA, Dynamic Window Algorithm)</a:t>
            </a:r>
            <a:endParaRPr lang="zh-CN" altLang="en-US" cap="none" dirty="0">
              <a:effectLst>
                <a:outerShdw blurRad="38100" dist="38100" dir="2700000" algn="tl">
                  <a:srgbClr val="DDDDDD"/>
                </a:outerShdw>
              </a:effectLst>
              <a:ea typeface="黑体" charset="0"/>
              <a:cs typeface="黑体" charset="0"/>
            </a:endParaRPr>
          </a:p>
        </p:txBody>
      </p:sp>
      <p:sp>
        <p:nvSpPr>
          <p:cNvPr id="115714" name="内容占位符 2"/>
          <p:cNvSpPr>
            <a:spLocks noGrp="1"/>
          </p:cNvSpPr>
          <p:nvPr>
            <p:ph sz="quarter" idx="1"/>
          </p:nvPr>
        </p:nvSpPr>
        <p:spPr>
          <a:xfrm>
            <a:off x="457200" y="1200150"/>
            <a:ext cx="8291264" cy="3655314"/>
          </a:xfrm>
        </p:spPr>
        <p:txBody>
          <a:bodyPr/>
          <a:lstStyle/>
          <a:p>
            <a:pPr eaLnBrk="1" hangingPunct="1">
              <a:lnSpc>
                <a:spcPct val="120000"/>
              </a:lnSpc>
            </a:pPr>
            <a:r>
              <a:rPr lang="en-US" altLang="zh-CN" dirty="0">
                <a:latin typeface="Century Schoolbook" charset="0"/>
                <a:ea typeface="黑体" charset="0"/>
                <a:cs typeface="黑体" charset="0"/>
              </a:rPr>
              <a:t>1997</a:t>
            </a:r>
            <a:r>
              <a:rPr lang="zh-CN" altLang="en-US" dirty="0">
                <a:latin typeface="Century Schoolbook" charset="0"/>
                <a:ea typeface="黑体" charset="0"/>
                <a:cs typeface="黑体" charset="0"/>
              </a:rPr>
              <a:t>年由</a:t>
            </a:r>
            <a:r>
              <a:rPr lang="zh-CN" altLang="zh-CN" dirty="0"/>
              <a:t>德国波恩大学</a:t>
            </a:r>
            <a:r>
              <a:rPr lang="en-US" altLang="zh-CN" dirty="0"/>
              <a:t>Dieter Fox, Wolfram </a:t>
            </a:r>
            <a:r>
              <a:rPr lang="en-US" altLang="zh-CN" dirty="0" err="1"/>
              <a:t>Burgard</a:t>
            </a:r>
            <a:r>
              <a:rPr lang="zh-CN" altLang="zh-CN" dirty="0"/>
              <a:t>和美国卡耐基梅隆大学</a:t>
            </a:r>
            <a:r>
              <a:rPr lang="en-US" altLang="zh-CN" dirty="0"/>
              <a:t>Sebastian </a:t>
            </a:r>
            <a:r>
              <a:rPr lang="en-US" altLang="zh-CN" dirty="0" err="1"/>
              <a:t>Thrun</a:t>
            </a:r>
            <a:r>
              <a:rPr lang="zh-CN" altLang="en-US" dirty="0">
                <a:latin typeface="Century Schoolbook" charset="0"/>
                <a:ea typeface="黑体" charset="0"/>
                <a:cs typeface="黑体" charset="0"/>
              </a:rPr>
              <a:t>提出</a:t>
            </a:r>
            <a:endParaRPr lang="en-US" altLang="zh-CN" dirty="0">
              <a:latin typeface="Century Schoolbook" charset="0"/>
              <a:ea typeface="黑体" charset="0"/>
              <a:cs typeface="黑体" charset="0"/>
            </a:endParaRPr>
          </a:p>
          <a:p>
            <a:pPr eaLnBrk="1" hangingPunct="1">
              <a:lnSpc>
                <a:spcPct val="120000"/>
              </a:lnSpc>
            </a:pPr>
            <a:r>
              <a:rPr lang="zh-CN" altLang="en-US" dirty="0">
                <a:latin typeface="Century Schoolbook" charset="0"/>
                <a:ea typeface="黑体" charset="0"/>
                <a:cs typeface="黑体" charset="0"/>
              </a:rPr>
              <a:t>基本思想：在速度空间中搜索适当的平移速度和旋转速度指令 </a:t>
            </a:r>
            <a:r>
              <a:rPr lang="en-US" altLang="zh-CN" dirty="0">
                <a:latin typeface="Century Schoolbook" charset="0"/>
                <a:ea typeface="黑体" charset="0"/>
                <a:cs typeface="Times New Roman" charset="0"/>
              </a:rPr>
              <a:t>(</a:t>
            </a:r>
            <a:r>
              <a:rPr lang="en-US" altLang="zh-CN" dirty="0" err="1">
                <a:latin typeface="Century Schoolbook" charset="0"/>
                <a:ea typeface="黑体" charset="0"/>
                <a:cs typeface="Times New Roman" charset="0"/>
              </a:rPr>
              <a:t>v,w</a:t>
            </a:r>
            <a:r>
              <a:rPr lang="en-US" altLang="zh-CN" dirty="0">
                <a:latin typeface="Century Schoolbook" charset="0"/>
                <a:ea typeface="黑体" charset="0"/>
                <a:cs typeface="Times New Roman" charset="0"/>
              </a:rPr>
              <a:t>)</a:t>
            </a:r>
            <a:endParaRPr lang="zh-CN" altLang="en-US" dirty="0">
              <a:latin typeface="Century Schoolbook" charset="0"/>
              <a:ea typeface="黑体" charset="0"/>
              <a:cs typeface="黑体" charset="0"/>
            </a:endParaRPr>
          </a:p>
        </p:txBody>
      </p:sp>
      <p:grpSp>
        <p:nvGrpSpPr>
          <p:cNvPr id="4" name="组合 3">
            <a:extLst>
              <a:ext uri="{FF2B5EF4-FFF2-40B4-BE49-F238E27FC236}">
                <a16:creationId xmlns:a16="http://schemas.microsoft.com/office/drawing/2014/main" id="{B97022E8-3E46-574D-8F6E-B07D5192C16E}"/>
              </a:ext>
            </a:extLst>
          </p:cNvPr>
          <p:cNvGrpSpPr>
            <a:grpSpLocks noChangeAspect="1"/>
          </p:cNvGrpSpPr>
          <p:nvPr/>
        </p:nvGrpSpPr>
        <p:grpSpPr>
          <a:xfrm>
            <a:off x="1757623" y="2393375"/>
            <a:ext cx="4660856" cy="2628000"/>
            <a:chOff x="1757619" y="2393375"/>
            <a:chExt cx="5135112" cy="2895408"/>
          </a:xfrm>
        </p:grpSpPr>
        <p:pic>
          <p:nvPicPr>
            <p:cNvPr id="115715"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57619" y="2623081"/>
              <a:ext cx="4837756" cy="26657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5716" name="矩形 2"/>
            <p:cNvSpPr>
              <a:spLocks noChangeArrowheads="1"/>
            </p:cNvSpPr>
            <p:nvPr/>
          </p:nvSpPr>
          <p:spPr bwMode="auto">
            <a:xfrm>
              <a:off x="6528529" y="4866714"/>
              <a:ext cx="36420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a:cs typeface="Times New Roman" charset="0"/>
                </a:rPr>
                <a:t>w</a:t>
              </a:r>
              <a:endParaRPr lang="zh-CN" altLang="en-US"/>
            </a:p>
          </p:txBody>
        </p:sp>
        <p:sp>
          <p:nvSpPr>
            <p:cNvPr id="115717" name="矩形 3"/>
            <p:cNvSpPr>
              <a:spLocks noChangeArrowheads="1"/>
            </p:cNvSpPr>
            <p:nvPr/>
          </p:nvSpPr>
          <p:spPr bwMode="auto">
            <a:xfrm>
              <a:off x="4132660" y="2393375"/>
              <a:ext cx="3080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a:cs typeface="Times New Roman" charset="0"/>
                </a:rPr>
                <a:t>v</a:t>
              </a:r>
              <a:endParaRPr lang="zh-CN" altLang="en-US" dirty="0"/>
            </a:p>
          </p:txBody>
        </p:sp>
      </p:grpSp>
    </p:spTree>
    <p:extLst>
      <p:ext uri="{BB962C8B-B14F-4D97-AF65-F5344CB8AC3E}">
        <p14:creationId xmlns:p14="http://schemas.microsoft.com/office/powerpoint/2010/main" val="3835285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73B77-77BA-3E4D-B971-16C6AAF4219E}"/>
              </a:ext>
            </a:extLst>
          </p:cNvPr>
          <p:cNvSpPr>
            <a:spLocks noGrp="1"/>
          </p:cNvSpPr>
          <p:nvPr>
            <p:ph type="title"/>
          </p:nvPr>
        </p:nvSpPr>
        <p:spPr/>
        <p:txBody>
          <a:bodyPr/>
          <a:lstStyle/>
          <a:p>
            <a:r>
              <a:rPr kumimoji="1" lang="zh-CN" altLang="en-US" dirty="0"/>
              <a:t>动态窗口法</a:t>
            </a:r>
          </a:p>
        </p:txBody>
      </p:sp>
      <p:sp>
        <p:nvSpPr>
          <p:cNvPr id="3" name="内容占位符 2">
            <a:extLst>
              <a:ext uri="{FF2B5EF4-FFF2-40B4-BE49-F238E27FC236}">
                <a16:creationId xmlns:a16="http://schemas.microsoft.com/office/drawing/2014/main" id="{97D50F6B-0B21-2448-82FB-FF7D616A625A}"/>
              </a:ext>
            </a:extLst>
          </p:cNvPr>
          <p:cNvSpPr>
            <a:spLocks noGrp="1"/>
          </p:cNvSpPr>
          <p:nvPr>
            <p:ph sz="quarter" idx="1"/>
          </p:nvPr>
        </p:nvSpPr>
        <p:spPr/>
        <p:txBody>
          <a:bodyPr/>
          <a:lstStyle/>
          <a:p>
            <a:r>
              <a:rPr kumimoji="1" lang="zh-CN" altLang="en-US" dirty="0"/>
              <a:t>从几何空间搜索转化为速度空间搜索</a:t>
            </a:r>
          </a:p>
        </p:txBody>
      </p:sp>
      <p:pic>
        <p:nvPicPr>
          <p:cNvPr id="6" name="Picture 3">
            <a:extLst>
              <a:ext uri="{FF2B5EF4-FFF2-40B4-BE49-F238E27FC236}">
                <a16:creationId xmlns:a16="http://schemas.microsoft.com/office/drawing/2014/main" id="{D8098E3C-B082-2542-9B63-CC0D395BC47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2138" y="2132608"/>
            <a:ext cx="4293298" cy="1966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86DAFCBE-7B4A-F447-B372-91F0AE5FBE4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57643" y="1961658"/>
            <a:ext cx="3929157" cy="21379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677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F8936B5-F370-7C4A-A8DB-FA136F88748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57643" y="1961658"/>
            <a:ext cx="3929157" cy="21379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eaLnBrk="1" hangingPunct="1">
              <a:defRPr/>
            </a:pPr>
            <a:r>
              <a:rPr lang="zh-CN" altLang="en-US" cap="none" dirty="0">
                <a:effectLst>
                  <a:outerShdw blurRad="38100" dist="38100" dir="2700000" algn="tl">
                    <a:srgbClr val="DDDDDD"/>
                  </a:outerShdw>
                </a:effectLst>
                <a:latin typeface="华文楷体" charset="0"/>
                <a:ea typeface="黑体" charset="0"/>
                <a:cs typeface="黑体" charset="0"/>
              </a:rPr>
              <a:t>实现步骤</a:t>
            </a:r>
          </a:p>
        </p:txBody>
      </p:sp>
      <p:sp>
        <p:nvSpPr>
          <p:cNvPr id="118786" name="内容占位符 3"/>
          <p:cNvSpPr>
            <a:spLocks noGrp="1"/>
          </p:cNvSpPr>
          <p:nvPr>
            <p:ph sz="quarter" idx="1"/>
          </p:nvPr>
        </p:nvSpPr>
        <p:spPr/>
        <p:txBody>
          <a:bodyPr/>
          <a:lstStyle/>
          <a:p>
            <a:pPr marL="0" indent="0" eaLnBrk="1" hangingPunct="1">
              <a:buNone/>
            </a:pPr>
            <a:r>
              <a:rPr lang="en-US" altLang="zh-CN" dirty="0">
                <a:latin typeface="Century Schoolbook" charset="0"/>
                <a:ea typeface="黑体" charset="0"/>
                <a:cs typeface="Times New Roman" charset="0"/>
              </a:rPr>
              <a:t>(1) </a:t>
            </a:r>
            <a:r>
              <a:rPr lang="zh-CN" altLang="en-US" dirty="0">
                <a:latin typeface="Century Schoolbook" charset="0"/>
                <a:ea typeface="黑体" charset="0"/>
                <a:cs typeface="黑体" charset="0"/>
              </a:rPr>
              <a:t>基于速度控制运动模型，构建可行的速度空间</a:t>
            </a:r>
          </a:p>
        </p:txBody>
      </p:sp>
      <p:pic>
        <p:nvPicPr>
          <p:cNvPr id="7" name="Picture 3">
            <a:extLst>
              <a:ext uri="{FF2B5EF4-FFF2-40B4-BE49-F238E27FC236}">
                <a16:creationId xmlns:a16="http://schemas.microsoft.com/office/drawing/2014/main" id="{3E1E3082-C19C-C24E-B80D-06A59FF5D1CA}"/>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22138" y="2132608"/>
            <a:ext cx="4293298" cy="19669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右箭头 2">
            <a:extLst>
              <a:ext uri="{FF2B5EF4-FFF2-40B4-BE49-F238E27FC236}">
                <a16:creationId xmlns:a16="http://schemas.microsoft.com/office/drawing/2014/main" id="{E65348F7-AE8E-6740-B153-6B5F93D1A21C}"/>
              </a:ext>
            </a:extLst>
          </p:cNvPr>
          <p:cNvSpPr/>
          <p:nvPr/>
        </p:nvSpPr>
        <p:spPr>
          <a:xfrm>
            <a:off x="4572000" y="2859782"/>
            <a:ext cx="24459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4706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0C8EF-9CD4-F64D-8F59-CB0974E86C9D}"/>
              </a:ext>
            </a:extLst>
          </p:cNvPr>
          <p:cNvSpPr>
            <a:spLocks noGrp="1"/>
          </p:cNvSpPr>
          <p:nvPr>
            <p:ph type="title"/>
          </p:nvPr>
        </p:nvSpPr>
        <p:spPr/>
        <p:txBody>
          <a:bodyPr/>
          <a:lstStyle/>
          <a:p>
            <a:r>
              <a:rPr kumimoji="1" lang="zh-CN" altLang="en-US" dirty="0"/>
              <a:t>机器人的速度控制运动模型</a:t>
            </a:r>
          </a:p>
        </p:txBody>
      </p:sp>
      <p:graphicFrame>
        <p:nvGraphicFramePr>
          <p:cNvPr id="21" name="Object 4">
            <a:extLst>
              <a:ext uri="{FF2B5EF4-FFF2-40B4-BE49-F238E27FC236}">
                <a16:creationId xmlns:a16="http://schemas.microsoft.com/office/drawing/2014/main" id="{CAB1FE0C-ED3C-AD41-87C8-2F09EA99B55F}"/>
              </a:ext>
            </a:extLst>
          </p:cNvPr>
          <p:cNvGraphicFramePr>
            <a:graphicFrameLocks noChangeAspect="1"/>
          </p:cNvGraphicFramePr>
          <p:nvPr>
            <p:extLst/>
          </p:nvPr>
        </p:nvGraphicFramePr>
        <p:xfrm>
          <a:off x="6236650" y="2911152"/>
          <a:ext cx="917972" cy="540544"/>
        </p:xfrm>
        <a:graphic>
          <a:graphicData uri="http://schemas.openxmlformats.org/presentationml/2006/ole">
            <mc:AlternateContent xmlns:mc="http://schemas.openxmlformats.org/markup-compatibility/2006">
              <mc:Choice xmlns:v="urn:schemas-microsoft-com:vml" Requires="v">
                <p:oleObj spid="_x0000_s145446" name="Equation" r:id="rId3" imgW="863692" imgH="507633" progId="Equation.DSMT4">
                  <p:embed/>
                </p:oleObj>
              </mc:Choice>
              <mc:Fallback>
                <p:oleObj name="Equation" r:id="rId3" imgW="863692" imgH="507633" progId="Equation.DSMT4">
                  <p:embed/>
                  <p:pic>
                    <p:nvPicPr>
                      <p:cNvPr id="21" name="Object 4">
                        <a:extLst>
                          <a:ext uri="{FF2B5EF4-FFF2-40B4-BE49-F238E27FC236}">
                            <a16:creationId xmlns:a16="http://schemas.microsoft.com/office/drawing/2014/main" id="{CAB1FE0C-ED3C-AD41-87C8-2F09EA99B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650" y="2911152"/>
                        <a:ext cx="917972" cy="540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22" name="组合 41">
            <a:extLst>
              <a:ext uri="{FF2B5EF4-FFF2-40B4-BE49-F238E27FC236}">
                <a16:creationId xmlns:a16="http://schemas.microsoft.com/office/drawing/2014/main" id="{C5502D3C-00B9-DC4D-9FB2-EC3C3215FE67}"/>
              </a:ext>
            </a:extLst>
          </p:cNvPr>
          <p:cNvGrpSpPr>
            <a:grpSpLocks/>
          </p:cNvGrpSpPr>
          <p:nvPr/>
        </p:nvGrpSpPr>
        <p:grpSpPr bwMode="auto">
          <a:xfrm>
            <a:off x="4835393" y="1494836"/>
            <a:ext cx="3720486" cy="1535033"/>
            <a:chOff x="755576" y="1301859"/>
            <a:chExt cx="7760874" cy="2046710"/>
          </a:xfrm>
        </p:grpSpPr>
        <p:grpSp>
          <p:nvGrpSpPr>
            <p:cNvPr id="23" name="组合 4">
              <a:extLst>
                <a:ext uri="{FF2B5EF4-FFF2-40B4-BE49-F238E27FC236}">
                  <a16:creationId xmlns:a16="http://schemas.microsoft.com/office/drawing/2014/main" id="{64CDCAA2-75DC-2340-BC1A-64C7BE5F0D97}"/>
                </a:ext>
              </a:extLst>
            </p:cNvPr>
            <p:cNvGrpSpPr>
              <a:grpSpLocks/>
            </p:cNvGrpSpPr>
            <p:nvPr/>
          </p:nvGrpSpPr>
          <p:grpSpPr bwMode="auto">
            <a:xfrm>
              <a:off x="755576" y="1397113"/>
              <a:ext cx="7760874" cy="1951456"/>
              <a:chOff x="4932040" y="2161817"/>
              <a:chExt cx="7760874" cy="1951456"/>
            </a:xfrm>
          </p:grpSpPr>
          <p:sp>
            <p:nvSpPr>
              <p:cNvPr id="25" name="TextBox 5">
                <a:extLst>
                  <a:ext uri="{FF2B5EF4-FFF2-40B4-BE49-F238E27FC236}">
                    <a16:creationId xmlns:a16="http://schemas.microsoft.com/office/drawing/2014/main" id="{9B12D7B3-47AE-D247-AFB1-A19A6266CEEB}"/>
                  </a:ext>
                </a:extLst>
              </p:cNvPr>
              <p:cNvSpPr txBox="1">
                <a:spLocks noChangeArrowheads="1"/>
              </p:cNvSpPr>
              <p:nvPr/>
            </p:nvSpPr>
            <p:spPr bwMode="auto">
              <a:xfrm>
                <a:off x="4932040" y="2668690"/>
                <a:ext cx="7760874" cy="1444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pPr>
                  <a:lnSpc>
                    <a:spcPct val="125000"/>
                  </a:lnSpc>
                </a:pPr>
                <a:r>
                  <a:rPr kumimoji="0" lang="zh-CN" altLang="en-US" sz="1800" b="1" dirty="0">
                    <a:latin typeface="黑体" charset="0"/>
                    <a:ea typeface="黑体" charset="0"/>
                    <a:cs typeface="黑体" charset="0"/>
                  </a:rPr>
                  <a:t>时间间隔内机器人速度和角速度保持不变，则机器人绕着半径为</a:t>
                </a:r>
                <a:r>
                  <a:rPr kumimoji="0" lang="en-US" altLang="zh-CN" sz="1800" b="1" dirty="0">
                    <a:latin typeface="黑体" charset="0"/>
                    <a:ea typeface="黑体" charset="0"/>
                    <a:cs typeface="黑体" charset="0"/>
                  </a:rPr>
                  <a:t>r</a:t>
                </a:r>
                <a:r>
                  <a:rPr kumimoji="0" lang="zh-CN" altLang="en-US" sz="1800" b="1" dirty="0">
                    <a:latin typeface="黑体" charset="0"/>
                    <a:ea typeface="黑体" charset="0"/>
                    <a:cs typeface="黑体" charset="0"/>
                  </a:rPr>
                  <a:t>的圆周运动</a:t>
                </a:r>
              </a:p>
            </p:txBody>
          </p:sp>
          <p:graphicFrame>
            <p:nvGraphicFramePr>
              <p:cNvPr id="26" name="Object 2">
                <a:extLst>
                  <a:ext uri="{FF2B5EF4-FFF2-40B4-BE49-F238E27FC236}">
                    <a16:creationId xmlns:a16="http://schemas.microsoft.com/office/drawing/2014/main" id="{352A9BA5-080D-B54E-B91F-68EEF5943DC8}"/>
                  </a:ext>
                </a:extLst>
              </p:cNvPr>
              <p:cNvGraphicFramePr>
                <a:graphicFrameLocks noChangeAspect="1"/>
              </p:cNvGraphicFramePr>
              <p:nvPr>
                <p:extLst/>
              </p:nvPr>
            </p:nvGraphicFramePr>
            <p:xfrm>
              <a:off x="12024200" y="2161817"/>
              <a:ext cx="368299" cy="304800"/>
            </p:xfrm>
            <a:graphic>
              <a:graphicData uri="http://schemas.openxmlformats.org/presentationml/2006/ole">
                <mc:AlternateContent xmlns:mc="http://schemas.openxmlformats.org/markup-compatibility/2006">
                  <mc:Choice xmlns:v="urn:schemas-microsoft-com:vml" Requires="v">
                    <p:oleObj spid="_x0000_s145447" name="公式" r:id="rId5" imgW="368185" imgH="304800" progId="Equation.3">
                      <p:embed/>
                    </p:oleObj>
                  </mc:Choice>
                  <mc:Fallback>
                    <p:oleObj name="公式" r:id="rId5" imgW="368185" imgH="304800" progId="Equation.3">
                      <p:embed/>
                      <p:pic>
                        <p:nvPicPr>
                          <p:cNvPr id="26" name="Object 2">
                            <a:extLst>
                              <a:ext uri="{FF2B5EF4-FFF2-40B4-BE49-F238E27FC236}">
                                <a16:creationId xmlns:a16="http://schemas.microsoft.com/office/drawing/2014/main" id="{352A9BA5-080D-B54E-B91F-68EEF5943D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4200" y="2161817"/>
                            <a:ext cx="368299"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sp>
          <p:nvSpPr>
            <p:cNvPr id="24" name="TextBox 40">
              <a:extLst>
                <a:ext uri="{FF2B5EF4-FFF2-40B4-BE49-F238E27FC236}">
                  <a16:creationId xmlns:a16="http://schemas.microsoft.com/office/drawing/2014/main" id="{A34D0849-EBCF-AC4A-8527-2FE4375C3C95}"/>
                </a:ext>
              </a:extLst>
            </p:cNvPr>
            <p:cNvSpPr txBox="1">
              <a:spLocks noChangeArrowheads="1"/>
            </p:cNvSpPr>
            <p:nvPr/>
          </p:nvSpPr>
          <p:spPr bwMode="auto">
            <a:xfrm>
              <a:off x="755576" y="1301859"/>
              <a:ext cx="7173202" cy="5212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pPr>
                <a:lnSpc>
                  <a:spcPct val="125000"/>
                </a:lnSpc>
              </a:pPr>
              <a:r>
                <a:rPr kumimoji="0" lang="zh-CN" altLang="en-US" sz="1800" b="1" dirty="0">
                  <a:latin typeface="黑体" charset="0"/>
                  <a:ea typeface="黑体" charset="0"/>
                  <a:cs typeface="黑体" charset="0"/>
                </a:rPr>
                <a:t>假设没有噪声，控制时间间隔为</a:t>
              </a:r>
            </a:p>
          </p:txBody>
        </p:sp>
      </p:grpSp>
      <p:pic>
        <p:nvPicPr>
          <p:cNvPr id="30" name="图片 29">
            <a:extLst>
              <a:ext uri="{FF2B5EF4-FFF2-40B4-BE49-F238E27FC236}">
                <a16:creationId xmlns:a16="http://schemas.microsoft.com/office/drawing/2014/main" id="{B754C582-9192-C443-9DFE-E6858F6D68DC}"/>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17532" b="57801"/>
          <a:stretch/>
        </p:blipFill>
        <p:spPr>
          <a:xfrm>
            <a:off x="308670" y="1764582"/>
            <a:ext cx="4231484" cy="2170534"/>
          </a:xfrm>
          <a:prstGeom prst="rect">
            <a:avLst/>
          </a:prstGeom>
        </p:spPr>
      </p:pic>
      <p:cxnSp>
        <p:nvCxnSpPr>
          <p:cNvPr id="31" name="直线连接符 30">
            <a:extLst>
              <a:ext uri="{FF2B5EF4-FFF2-40B4-BE49-F238E27FC236}">
                <a16:creationId xmlns:a16="http://schemas.microsoft.com/office/drawing/2014/main" id="{98B9B931-5F14-0940-957B-FC55436CEF35}"/>
              </a:ext>
            </a:extLst>
          </p:cNvPr>
          <p:cNvCxnSpPr>
            <a:cxnSpLocks/>
            <a:stCxn id="33" idx="7"/>
          </p:cNvCxnSpPr>
          <p:nvPr/>
        </p:nvCxnSpPr>
        <p:spPr>
          <a:xfrm flipV="1">
            <a:off x="1974495" y="2870388"/>
            <a:ext cx="2150599" cy="1452256"/>
          </a:xfrm>
          <a:prstGeom prst="line">
            <a:avLst/>
          </a:prstGeom>
          <a:ln>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C15E8375-9C4D-5944-BAFE-19EDA6C817CE}"/>
              </a:ext>
            </a:extLst>
          </p:cNvPr>
          <p:cNvCxnSpPr>
            <a:cxnSpLocks/>
            <a:endCxn id="33" idx="0"/>
          </p:cNvCxnSpPr>
          <p:nvPr/>
        </p:nvCxnSpPr>
        <p:spPr>
          <a:xfrm flipH="1">
            <a:off x="1910848" y="1764582"/>
            <a:ext cx="18002" cy="2530574"/>
          </a:xfrm>
          <a:prstGeom prst="line">
            <a:avLst/>
          </a:prstGeom>
          <a:ln>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F53F6E22-4241-434D-9432-9FB62F981BAA}"/>
              </a:ext>
            </a:extLst>
          </p:cNvPr>
          <p:cNvSpPr/>
          <p:nvPr/>
        </p:nvSpPr>
        <p:spPr>
          <a:xfrm>
            <a:off x="1820838" y="4295156"/>
            <a:ext cx="180020" cy="1877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4" name="图片 15" descr="P2DXEM.jpg">
            <a:extLst>
              <a:ext uri="{FF2B5EF4-FFF2-40B4-BE49-F238E27FC236}">
                <a16:creationId xmlns:a16="http://schemas.microsoft.com/office/drawing/2014/main" id="{A90FC5F6-46F5-C843-BA11-7E111371DC7E}"/>
              </a:ext>
            </a:extLst>
          </p:cNvPr>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rot="20149053">
            <a:off x="1537157" y="1414389"/>
            <a:ext cx="805018" cy="573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38D6EB2-D325-154C-B8F0-F1D2F8A15C46}"/>
                  </a:ext>
                </a:extLst>
              </p:cNvPr>
              <p:cNvSpPr/>
              <p:nvPr/>
            </p:nvSpPr>
            <p:spPr>
              <a:xfrm>
                <a:off x="939199" y="1997609"/>
                <a:ext cx="1015086"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oMath>
                </a14:m>
                <a:r>
                  <a:rPr lang="zh-CN" altLang="en-US" dirty="0"/>
                  <a:t> </a:t>
                </a:r>
              </a:p>
            </p:txBody>
          </p:sp>
        </mc:Choice>
        <mc:Fallback xmlns="">
          <p:sp>
            <p:nvSpPr>
              <p:cNvPr id="3" name="矩形 2">
                <a:extLst>
                  <a:ext uri="{FF2B5EF4-FFF2-40B4-BE49-F238E27FC236}">
                    <a16:creationId xmlns:a16="http://schemas.microsoft.com/office/drawing/2014/main" id="{E38D6EB2-D325-154C-B8F0-F1D2F8A15C46}"/>
                  </a:ext>
                </a:extLst>
              </p:cNvPr>
              <p:cNvSpPr>
                <a:spLocks noRot="1" noChangeAspect="1" noMove="1" noResize="1" noEditPoints="1" noAdjustHandles="1" noChangeArrowheads="1" noChangeShapeType="1" noTextEdit="1"/>
              </p:cNvSpPr>
              <p:nvPr/>
            </p:nvSpPr>
            <p:spPr>
              <a:xfrm>
                <a:off x="939199" y="1997609"/>
                <a:ext cx="1015086" cy="369332"/>
              </a:xfrm>
              <a:prstGeom prst="rect">
                <a:avLst/>
              </a:prstGeom>
              <a:blipFill>
                <a:blip r:embed="rId9"/>
                <a:stretch>
                  <a:fillRect l="-1235"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9F8B4DD6-C1F6-B143-A012-F5F94EE9C76B}"/>
                  </a:ext>
                </a:extLst>
              </p:cNvPr>
              <p:cNvSpPr/>
              <p:nvPr/>
            </p:nvSpPr>
            <p:spPr>
              <a:xfrm>
                <a:off x="3049794" y="2710173"/>
                <a:ext cx="1175322"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oMath>
                </a14:m>
                <a:r>
                  <a:rPr lang="zh-CN" altLang="en-US" dirty="0"/>
                  <a:t> </a:t>
                </a:r>
              </a:p>
            </p:txBody>
          </p:sp>
        </mc:Choice>
        <mc:Fallback xmlns="">
          <p:sp>
            <p:nvSpPr>
              <p:cNvPr id="17" name="矩形 16">
                <a:extLst>
                  <a:ext uri="{FF2B5EF4-FFF2-40B4-BE49-F238E27FC236}">
                    <a16:creationId xmlns:a16="http://schemas.microsoft.com/office/drawing/2014/main" id="{9F8B4DD6-C1F6-B143-A012-F5F94EE9C76B}"/>
                  </a:ext>
                </a:extLst>
              </p:cNvPr>
              <p:cNvSpPr>
                <a:spLocks noRot="1" noChangeAspect="1" noMove="1" noResize="1" noEditPoints="1" noAdjustHandles="1" noChangeArrowheads="1" noChangeShapeType="1" noTextEdit="1"/>
              </p:cNvSpPr>
              <p:nvPr/>
            </p:nvSpPr>
            <p:spPr>
              <a:xfrm>
                <a:off x="3049794" y="2710173"/>
                <a:ext cx="1175322" cy="369332"/>
              </a:xfrm>
              <a:prstGeom prst="rect">
                <a:avLst/>
              </a:prstGeom>
              <a:blipFill>
                <a:blip r:embed="rId10"/>
                <a:stretch>
                  <a:fillRect l="-2151"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1051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cap="none">
                <a:effectLst>
                  <a:outerShdw blurRad="38100" dist="38100" dir="2700000" algn="tl">
                    <a:srgbClr val="DDDDDD"/>
                  </a:outerShdw>
                </a:effectLst>
                <a:latin typeface="华文楷体" charset="0"/>
                <a:ea typeface="黑体" charset="0"/>
                <a:cs typeface="黑体" charset="0"/>
              </a:rPr>
              <a:t>机器人的速度控制运动模型</a:t>
            </a:r>
          </a:p>
        </p:txBody>
      </p:sp>
      <p:graphicFrame>
        <p:nvGraphicFramePr>
          <p:cNvPr id="117762" name="Object 2"/>
          <p:cNvGraphicFramePr>
            <a:graphicFrameLocks noChangeAspect="1"/>
          </p:cNvGraphicFramePr>
          <p:nvPr>
            <p:extLst/>
          </p:nvPr>
        </p:nvGraphicFramePr>
        <p:xfrm>
          <a:off x="4197187" y="1422717"/>
          <a:ext cx="4457700" cy="1476375"/>
        </p:xfrm>
        <a:graphic>
          <a:graphicData uri="http://schemas.openxmlformats.org/presentationml/2006/ole">
            <mc:AlternateContent xmlns:mc="http://schemas.openxmlformats.org/markup-compatibility/2006">
              <mc:Choice xmlns:v="urn:schemas-microsoft-com:vml" Requires="v">
                <p:oleObj spid="_x0000_s146452" name="公式" r:id="rId3" imgW="5943600" imgH="1968500" progId="Equation.3">
                  <p:embed/>
                </p:oleObj>
              </mc:Choice>
              <mc:Fallback>
                <p:oleObj name="公式" r:id="rId3" imgW="5943600" imgH="1968500" progId="Equation.3">
                  <p:embed/>
                  <p:pic>
                    <p:nvPicPr>
                      <p:cNvPr id="1177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187" y="1422717"/>
                        <a:ext cx="4457700" cy="147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2" name="图片 11">
            <a:extLst>
              <a:ext uri="{FF2B5EF4-FFF2-40B4-BE49-F238E27FC236}">
                <a16:creationId xmlns:a16="http://schemas.microsoft.com/office/drawing/2014/main" id="{5BE1F590-A99E-BF4A-A137-B9323A029BCD}"/>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17532" b="57801"/>
          <a:stretch/>
        </p:blipFill>
        <p:spPr>
          <a:xfrm>
            <a:off x="308670" y="1764582"/>
            <a:ext cx="4231484" cy="2170534"/>
          </a:xfrm>
          <a:prstGeom prst="rect">
            <a:avLst/>
          </a:prstGeom>
        </p:spPr>
      </p:pic>
      <p:cxnSp>
        <p:nvCxnSpPr>
          <p:cNvPr id="13" name="直线连接符 12">
            <a:extLst>
              <a:ext uri="{FF2B5EF4-FFF2-40B4-BE49-F238E27FC236}">
                <a16:creationId xmlns:a16="http://schemas.microsoft.com/office/drawing/2014/main" id="{8DF317D4-7A3D-7D42-B8C1-DB7C6CF50508}"/>
              </a:ext>
            </a:extLst>
          </p:cNvPr>
          <p:cNvCxnSpPr>
            <a:cxnSpLocks/>
            <a:stCxn id="15" idx="7"/>
          </p:cNvCxnSpPr>
          <p:nvPr/>
        </p:nvCxnSpPr>
        <p:spPr>
          <a:xfrm flipV="1">
            <a:off x="1974495" y="2870388"/>
            <a:ext cx="2150599" cy="1452256"/>
          </a:xfrm>
          <a:prstGeom prst="line">
            <a:avLst/>
          </a:prstGeom>
          <a:ln>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10440E5A-0E72-4747-85B7-1A77B537F073}"/>
              </a:ext>
            </a:extLst>
          </p:cNvPr>
          <p:cNvCxnSpPr>
            <a:cxnSpLocks/>
            <a:endCxn id="15" idx="0"/>
          </p:cNvCxnSpPr>
          <p:nvPr/>
        </p:nvCxnSpPr>
        <p:spPr>
          <a:xfrm flipH="1">
            <a:off x="1910848" y="1764582"/>
            <a:ext cx="18002" cy="2530574"/>
          </a:xfrm>
          <a:prstGeom prst="line">
            <a:avLst/>
          </a:prstGeom>
          <a:ln>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48829550-2616-C844-85C1-AB10CC62EE1A}"/>
              </a:ext>
            </a:extLst>
          </p:cNvPr>
          <p:cNvSpPr/>
          <p:nvPr/>
        </p:nvSpPr>
        <p:spPr>
          <a:xfrm>
            <a:off x="1820838" y="4295156"/>
            <a:ext cx="180020" cy="1877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descr="P2DXEM.jpg">
            <a:extLst>
              <a:ext uri="{FF2B5EF4-FFF2-40B4-BE49-F238E27FC236}">
                <a16:creationId xmlns:a16="http://schemas.microsoft.com/office/drawing/2014/main" id="{A4F9E211-C82E-6341-A06C-EDD955C43453}"/>
              </a:ext>
            </a:extLst>
          </p:cNvPr>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20149053">
            <a:off x="1537157" y="1414389"/>
            <a:ext cx="805018" cy="573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BCF8F70F-1519-D54A-925A-27FA2627B46D}"/>
                  </a:ext>
                </a:extLst>
              </p:cNvPr>
              <p:cNvSpPr/>
              <p:nvPr/>
            </p:nvSpPr>
            <p:spPr>
              <a:xfrm>
                <a:off x="939199" y="1997609"/>
                <a:ext cx="1015086"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oMath>
                </a14:m>
                <a:r>
                  <a:rPr lang="zh-CN" altLang="en-US" dirty="0"/>
                  <a:t> </a:t>
                </a:r>
              </a:p>
            </p:txBody>
          </p:sp>
        </mc:Choice>
        <mc:Fallback xmlns="">
          <p:sp>
            <p:nvSpPr>
              <p:cNvPr id="17" name="矩形 16">
                <a:extLst>
                  <a:ext uri="{FF2B5EF4-FFF2-40B4-BE49-F238E27FC236}">
                    <a16:creationId xmlns:a16="http://schemas.microsoft.com/office/drawing/2014/main" id="{BCF8F70F-1519-D54A-925A-27FA2627B46D}"/>
                  </a:ext>
                </a:extLst>
              </p:cNvPr>
              <p:cNvSpPr>
                <a:spLocks noRot="1" noChangeAspect="1" noMove="1" noResize="1" noEditPoints="1" noAdjustHandles="1" noChangeArrowheads="1" noChangeShapeType="1" noTextEdit="1"/>
              </p:cNvSpPr>
              <p:nvPr/>
            </p:nvSpPr>
            <p:spPr>
              <a:xfrm>
                <a:off x="939199" y="1997609"/>
                <a:ext cx="1015086" cy="369332"/>
              </a:xfrm>
              <a:prstGeom prst="rect">
                <a:avLst/>
              </a:prstGeom>
              <a:blipFill>
                <a:blip r:embed="rId7"/>
                <a:stretch>
                  <a:fillRect l="-1235"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199E457B-FDE6-A942-8F32-DC98C9AFAA56}"/>
                  </a:ext>
                </a:extLst>
              </p:cNvPr>
              <p:cNvSpPr/>
              <p:nvPr/>
            </p:nvSpPr>
            <p:spPr>
              <a:xfrm>
                <a:off x="3049794" y="2710173"/>
                <a:ext cx="1175322"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oMath>
                </a14:m>
                <a:r>
                  <a:rPr lang="zh-CN" altLang="en-US" dirty="0"/>
                  <a:t> </a:t>
                </a:r>
              </a:p>
            </p:txBody>
          </p:sp>
        </mc:Choice>
        <mc:Fallback xmlns="">
          <p:sp>
            <p:nvSpPr>
              <p:cNvPr id="18" name="矩形 17">
                <a:extLst>
                  <a:ext uri="{FF2B5EF4-FFF2-40B4-BE49-F238E27FC236}">
                    <a16:creationId xmlns:a16="http://schemas.microsoft.com/office/drawing/2014/main" id="{199E457B-FDE6-A942-8F32-DC98C9AFAA56}"/>
                  </a:ext>
                </a:extLst>
              </p:cNvPr>
              <p:cNvSpPr>
                <a:spLocks noRot="1" noChangeAspect="1" noMove="1" noResize="1" noEditPoints="1" noAdjustHandles="1" noChangeArrowheads="1" noChangeShapeType="1" noTextEdit="1"/>
              </p:cNvSpPr>
              <p:nvPr/>
            </p:nvSpPr>
            <p:spPr>
              <a:xfrm>
                <a:off x="3049794" y="2710173"/>
                <a:ext cx="1175322" cy="369332"/>
              </a:xfrm>
              <a:prstGeom prst="rect">
                <a:avLst/>
              </a:prstGeom>
              <a:blipFill>
                <a:blip r:embed="rId8"/>
                <a:stretch>
                  <a:fillRect l="-2151"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8683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56780" y="465516"/>
            <a:ext cx="6183306" cy="3413185"/>
          </a:xfrm>
          <a:prstGeom prst="rect">
            <a:avLst/>
          </a:prstGeom>
        </p:spPr>
      </p:pic>
      <p:sp>
        <p:nvSpPr>
          <p:cNvPr id="3" name="矩形 2"/>
          <p:cNvSpPr/>
          <p:nvPr/>
        </p:nvSpPr>
        <p:spPr>
          <a:xfrm>
            <a:off x="1578229" y="3975907"/>
            <a:ext cx="5871251" cy="923330"/>
          </a:xfrm>
          <a:prstGeom prst="rect">
            <a:avLst/>
          </a:prstGeom>
        </p:spPr>
        <p:txBody>
          <a:bodyPr wrap="square">
            <a:spAutoFit/>
          </a:bodyPr>
          <a:lstStyle/>
          <a:p>
            <a:r>
              <a:rPr lang="zh-CN" altLang="en-US" dirty="0">
                <a:latin typeface="+mn-lt"/>
                <a:ea typeface="黑体" charset="0"/>
                <a:cs typeface="黑体" charset="0"/>
              </a:rPr>
              <a:t>不同的速度指令 </a:t>
            </a:r>
            <a:r>
              <a:rPr lang="en-US" altLang="zh-CN" dirty="0">
                <a:latin typeface="+mn-lt"/>
                <a:ea typeface="黑体" charset="0"/>
                <a:cs typeface="黑体" charset="0"/>
              </a:rPr>
              <a:t>(</a:t>
            </a:r>
            <a:r>
              <a:rPr lang="en-US" altLang="zh-CN" dirty="0" err="1">
                <a:latin typeface="+mn-lt"/>
                <a:ea typeface="黑体" charset="0"/>
                <a:cs typeface="黑体" charset="0"/>
              </a:rPr>
              <a:t>v,w</a:t>
            </a:r>
            <a:r>
              <a:rPr lang="en-US" altLang="zh-CN" dirty="0">
                <a:latin typeface="+mn-lt"/>
                <a:ea typeface="黑体" charset="0"/>
                <a:cs typeface="黑体" charset="0"/>
              </a:rPr>
              <a:t>)</a:t>
            </a:r>
            <a:r>
              <a:rPr lang="zh-CN" altLang="en-US" dirty="0">
                <a:latin typeface="+mn-lt"/>
                <a:ea typeface="黑体" charset="0"/>
                <a:cs typeface="黑体" charset="0"/>
              </a:rPr>
              <a:t>会得到不同的运动半径，同样的时间间隔到达不同的终止位置。有些位置是安全的，有些会与障碍物发生碰撞</a:t>
            </a:r>
            <a:endParaRPr lang="zh-CN" altLang="en-US" dirty="0">
              <a:latin typeface="+mn-lt"/>
            </a:endParaRPr>
          </a:p>
        </p:txBody>
      </p:sp>
    </p:spTree>
    <p:extLst>
      <p:ext uri="{BB962C8B-B14F-4D97-AF65-F5344CB8AC3E}">
        <p14:creationId xmlns:p14="http://schemas.microsoft.com/office/powerpoint/2010/main" val="851950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1"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3191" y="141685"/>
            <a:ext cx="3076575" cy="16740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22882" name="Object 3"/>
          <p:cNvGraphicFramePr>
            <a:graphicFrameLocks noChangeAspect="1"/>
          </p:cNvGraphicFramePr>
          <p:nvPr>
            <p:extLst/>
          </p:nvPr>
        </p:nvGraphicFramePr>
        <p:xfrm>
          <a:off x="1623176" y="2418539"/>
          <a:ext cx="5897648" cy="540000"/>
        </p:xfrm>
        <a:graphic>
          <a:graphicData uri="http://schemas.openxmlformats.org/presentationml/2006/ole">
            <mc:AlternateContent xmlns:mc="http://schemas.openxmlformats.org/markup-compatibility/2006">
              <mc:Choice xmlns:v="urn:schemas-microsoft-com:vml" Requires="v">
                <p:oleObj spid="_x0000_s147548" name="公式" r:id="rId5" imgW="7073900" imgH="647700" progId="Equation.3">
                  <p:embed/>
                </p:oleObj>
              </mc:Choice>
              <mc:Fallback>
                <p:oleObj name="公式" r:id="rId5" imgW="7073900" imgH="647700" progId="Equation.3">
                  <p:embed/>
                  <p:pic>
                    <p:nvPicPr>
                      <p:cNvPr id="12288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3176" y="2418539"/>
                        <a:ext cx="5897648" cy="540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pic>
        <p:nvPicPr>
          <p:cNvPr id="122883" name="Picture 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77542" y="303610"/>
            <a:ext cx="3068240" cy="1404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右箭头 7"/>
          <p:cNvSpPr/>
          <p:nvPr/>
        </p:nvSpPr>
        <p:spPr>
          <a:xfrm>
            <a:off x="4301728" y="735806"/>
            <a:ext cx="432197"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a:p>
        </p:txBody>
      </p:sp>
      <p:sp>
        <p:nvSpPr>
          <p:cNvPr id="122885" name="TextBox 8"/>
          <p:cNvSpPr txBox="1">
            <a:spLocks noChangeArrowheads="1"/>
          </p:cNvSpPr>
          <p:nvPr/>
        </p:nvSpPr>
        <p:spPr bwMode="auto">
          <a:xfrm>
            <a:off x="1281549" y="1958864"/>
            <a:ext cx="52629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r>
              <a:rPr kumimoji="0" lang="zh-CN" altLang="en-US" sz="1800" dirty="0">
                <a:latin typeface="+mn-lt"/>
                <a:ea typeface="SimHei" charset="-122"/>
                <a:cs typeface="SimHei" charset="-122"/>
              </a:rPr>
              <a:t>可以让机器人停止不与障碍物相碰的可行速度集合</a:t>
            </a:r>
          </a:p>
        </p:txBody>
      </p:sp>
      <p:graphicFrame>
        <p:nvGraphicFramePr>
          <p:cNvPr id="122886" name="Object 6"/>
          <p:cNvGraphicFramePr>
            <a:graphicFrameLocks noChangeAspect="1"/>
          </p:cNvGraphicFramePr>
          <p:nvPr>
            <p:extLst/>
          </p:nvPr>
        </p:nvGraphicFramePr>
        <p:xfrm>
          <a:off x="1631626" y="3213198"/>
          <a:ext cx="876300" cy="257175"/>
        </p:xfrm>
        <a:graphic>
          <a:graphicData uri="http://schemas.openxmlformats.org/presentationml/2006/ole">
            <mc:AlternateContent xmlns:mc="http://schemas.openxmlformats.org/markup-compatibility/2006">
              <mc:Choice xmlns:v="urn:schemas-microsoft-com:vml" Requires="v">
                <p:oleObj spid="_x0000_s147549" name="Equation" r:id="rId8" imgW="1167941" imgH="342831" progId="Equation.DSMT4">
                  <p:embed/>
                </p:oleObj>
              </mc:Choice>
              <mc:Fallback>
                <p:oleObj name="Equation" r:id="rId8" imgW="1167941" imgH="342831" progId="Equation.DSMT4">
                  <p:embed/>
                  <p:pic>
                    <p:nvPicPr>
                      <p:cNvPr id="12288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1626" y="3213198"/>
                        <a:ext cx="876300" cy="25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22887" name="Object 4"/>
          <p:cNvGraphicFramePr>
            <a:graphicFrameLocks noChangeAspect="1"/>
          </p:cNvGraphicFramePr>
          <p:nvPr>
            <p:extLst/>
          </p:nvPr>
        </p:nvGraphicFramePr>
        <p:xfrm>
          <a:off x="1617729" y="3990472"/>
          <a:ext cx="200025" cy="333375"/>
        </p:xfrm>
        <a:graphic>
          <a:graphicData uri="http://schemas.openxmlformats.org/presentationml/2006/ole">
            <mc:AlternateContent xmlns:mc="http://schemas.openxmlformats.org/markup-compatibility/2006">
              <mc:Choice xmlns:v="urn:schemas-microsoft-com:vml" Requires="v">
                <p:oleObj spid="_x0000_s147550" name="公式" r:id="rId10" imgW="266700" imgH="444500" progId="Equation.3">
                  <p:embed/>
                </p:oleObj>
              </mc:Choice>
              <mc:Fallback>
                <p:oleObj name="公式" r:id="rId10" imgW="266700" imgH="444500" progId="Equation.3">
                  <p:embed/>
                  <p:pic>
                    <p:nvPicPr>
                      <p:cNvPr id="122887"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7729" y="3990472"/>
                        <a:ext cx="2000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2888" name="TextBox 10"/>
          <p:cNvSpPr txBox="1">
            <a:spLocks noChangeArrowheads="1"/>
          </p:cNvSpPr>
          <p:nvPr/>
        </p:nvSpPr>
        <p:spPr bwMode="auto">
          <a:xfrm>
            <a:off x="2054689" y="4014284"/>
            <a:ext cx="18004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r>
              <a:rPr kumimoji="0" lang="zh-CN" altLang="en-US" sz="1800" dirty="0">
                <a:latin typeface="+mn-lt"/>
                <a:ea typeface="SimHei" charset="-122"/>
                <a:cs typeface="SimHei" charset="-122"/>
              </a:rPr>
              <a:t>刹车平移加速度</a:t>
            </a:r>
          </a:p>
        </p:txBody>
      </p:sp>
      <p:graphicFrame>
        <p:nvGraphicFramePr>
          <p:cNvPr id="122889" name="Object 5"/>
          <p:cNvGraphicFramePr>
            <a:graphicFrameLocks noChangeAspect="1"/>
          </p:cNvGraphicFramePr>
          <p:nvPr>
            <p:extLst/>
          </p:nvPr>
        </p:nvGraphicFramePr>
        <p:xfrm>
          <a:off x="1617729" y="4367900"/>
          <a:ext cx="247650" cy="333375"/>
        </p:xfrm>
        <a:graphic>
          <a:graphicData uri="http://schemas.openxmlformats.org/presentationml/2006/ole">
            <mc:AlternateContent xmlns:mc="http://schemas.openxmlformats.org/markup-compatibility/2006">
              <mc:Choice xmlns:v="urn:schemas-microsoft-com:vml" Requires="v">
                <p:oleObj spid="_x0000_s147551" name="公式" r:id="rId12" imgW="330200" imgH="444500" progId="Equation.3">
                  <p:embed/>
                </p:oleObj>
              </mc:Choice>
              <mc:Fallback>
                <p:oleObj name="公式" r:id="rId12" imgW="330200" imgH="444500" progId="Equation.3">
                  <p:embed/>
                  <p:pic>
                    <p:nvPicPr>
                      <p:cNvPr id="122889"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17729" y="4367900"/>
                        <a:ext cx="24765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2890" name="TextBox 12"/>
          <p:cNvSpPr txBox="1">
            <a:spLocks noChangeArrowheads="1"/>
          </p:cNvSpPr>
          <p:nvPr/>
        </p:nvSpPr>
        <p:spPr bwMode="auto">
          <a:xfrm>
            <a:off x="2054689" y="4369090"/>
            <a:ext cx="18004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r>
              <a:rPr kumimoji="0" lang="zh-CN" altLang="en-US" sz="1800" dirty="0">
                <a:latin typeface="+mn-lt"/>
                <a:ea typeface="SimHei" charset="-122"/>
                <a:cs typeface="SimHei" charset="-122"/>
              </a:rPr>
              <a:t>刹车旋转加速度</a:t>
            </a:r>
          </a:p>
        </p:txBody>
      </p:sp>
      <p:grpSp>
        <p:nvGrpSpPr>
          <p:cNvPr id="122891" name="组合 17"/>
          <p:cNvGrpSpPr>
            <a:grpSpLocks/>
          </p:cNvGrpSpPr>
          <p:nvPr/>
        </p:nvGrpSpPr>
        <p:grpSpPr bwMode="auto">
          <a:xfrm>
            <a:off x="2525296" y="3136998"/>
            <a:ext cx="3480440" cy="734784"/>
            <a:chOff x="2451371" y="5157192"/>
            <a:chExt cx="4639789" cy="979002"/>
          </a:xfrm>
        </p:grpSpPr>
        <p:graphicFrame>
          <p:nvGraphicFramePr>
            <p:cNvPr id="122892" name="Object 12"/>
            <p:cNvGraphicFramePr>
              <a:graphicFrameLocks noChangeAspect="1"/>
            </p:cNvGraphicFramePr>
            <p:nvPr/>
          </p:nvGraphicFramePr>
          <p:xfrm>
            <a:off x="4449420" y="5229200"/>
            <a:ext cx="698500" cy="342900"/>
          </p:xfrm>
          <a:graphic>
            <a:graphicData uri="http://schemas.openxmlformats.org/presentationml/2006/ole">
              <mc:AlternateContent xmlns:mc="http://schemas.openxmlformats.org/markup-compatibility/2006">
                <mc:Choice xmlns:v="urn:schemas-microsoft-com:vml" Requires="v">
                  <p:oleObj spid="_x0000_s147552" name="公式" r:id="rId14" imgW="698339" imgH="342831" progId="Equation.3">
                    <p:embed/>
                  </p:oleObj>
                </mc:Choice>
                <mc:Fallback>
                  <p:oleObj name="公式" r:id="rId14" imgW="698339" imgH="342831" progId="Equation.3">
                    <p:embed/>
                    <p:pic>
                      <p:nvPicPr>
                        <p:cNvPr id="122892"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9420" y="5229200"/>
                          <a:ext cx="698500" cy="342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2893" name="TextBox 15"/>
            <p:cNvSpPr txBox="1">
              <a:spLocks noChangeArrowheads="1"/>
            </p:cNvSpPr>
            <p:nvPr/>
          </p:nvSpPr>
          <p:spPr bwMode="auto">
            <a:xfrm>
              <a:off x="2483768" y="5157192"/>
              <a:ext cx="2092520" cy="4920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r>
                <a:rPr kumimoji="0" lang="zh-CN" altLang="en-US" sz="1800" dirty="0">
                  <a:latin typeface="+mn-lt"/>
                  <a:ea typeface="SimHei" charset="-122"/>
                  <a:cs typeface="SimHei" charset="-122"/>
                </a:rPr>
                <a:t>表示速度配置</a:t>
              </a:r>
            </a:p>
          </p:txBody>
        </p:sp>
        <p:sp>
          <p:nvSpPr>
            <p:cNvPr id="122894" name="TextBox 16"/>
            <p:cNvSpPr txBox="1">
              <a:spLocks noChangeArrowheads="1"/>
            </p:cNvSpPr>
            <p:nvPr/>
          </p:nvSpPr>
          <p:spPr bwMode="auto">
            <a:xfrm>
              <a:off x="2451371" y="5644108"/>
              <a:ext cx="4639789" cy="4920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r>
                <a:rPr kumimoji="0" lang="zh-CN" altLang="en-US" sz="1800" dirty="0">
                  <a:latin typeface="+mn-lt"/>
                  <a:ea typeface="SimHei" charset="-122"/>
                  <a:cs typeface="SimHei" charset="-122"/>
                </a:rPr>
                <a:t> 所对应圆弧上最近障碍物的距离</a:t>
              </a:r>
            </a:p>
          </p:txBody>
        </p: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9005EEBE-B6BC-5448-8D3B-15EF5281705B}"/>
                  </a:ext>
                </a:extLst>
              </p:cNvPr>
              <p:cNvSpPr/>
              <p:nvPr/>
            </p:nvSpPr>
            <p:spPr>
              <a:xfrm>
                <a:off x="6140327" y="3124181"/>
                <a:ext cx="1743875" cy="572401"/>
              </a:xfrm>
              <a:prstGeom prst="rect">
                <a:avLst/>
              </a:prstGeom>
            </p:spPr>
            <p:txBody>
              <a:bodyPr wrap="none">
                <a:spAutoFit/>
              </a:bodyPr>
              <a:lstStyle/>
              <a:p>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𝑎</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𝑡</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oMath>
                </a14:m>
                <a:r>
                  <a:rPr lang="en-US" altLang="zh-CN" sz="2000" dirty="0"/>
                  <a:t> </a:t>
                </a:r>
                <a14:m>
                  <m:oMath xmlns:m="http://schemas.openxmlformats.org/officeDocument/2006/math">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𝑣</m:t>
                            </m:r>
                          </m:e>
                          <m:sup>
                            <m:r>
                              <a:rPr lang="en-US" altLang="zh-CN" sz="2000" i="1">
                                <a:latin typeface="Cambria Math" panose="02040503050406030204" pitchFamily="18" charset="0"/>
                              </a:rPr>
                              <m:t>2</m:t>
                            </m:r>
                          </m:sup>
                        </m:sSup>
                      </m:num>
                      <m:den>
                        <m:r>
                          <a:rPr lang="en-US" altLang="zh-CN" sz="2000" i="1">
                            <a:latin typeface="Cambria Math" panose="02040503050406030204" pitchFamily="18" charset="0"/>
                          </a:rPr>
                          <m:t>2</m:t>
                        </m:r>
                        <m:r>
                          <a:rPr lang="en-US" altLang="zh-CN" sz="2000" b="0" i="1" smtClean="0">
                            <a:latin typeface="Cambria Math" panose="02040503050406030204" pitchFamily="18" charset="0"/>
                          </a:rPr>
                          <m:t>𝑎</m:t>
                        </m:r>
                      </m:den>
                    </m:f>
                  </m:oMath>
                </a14:m>
                <a:endParaRPr lang="zh-CN" altLang="en-US" sz="2000" dirty="0"/>
              </a:p>
            </p:txBody>
          </p:sp>
        </mc:Choice>
        <mc:Fallback xmlns="">
          <p:sp>
            <p:nvSpPr>
              <p:cNvPr id="16" name="矩形 15">
                <a:extLst>
                  <a:ext uri="{FF2B5EF4-FFF2-40B4-BE49-F238E27FC236}">
                    <a16:creationId xmlns:a16="http://schemas.microsoft.com/office/drawing/2014/main" id="{9005EEBE-B6BC-5448-8D3B-15EF5281705B}"/>
                  </a:ext>
                </a:extLst>
              </p:cNvPr>
              <p:cNvSpPr>
                <a:spLocks noRot="1" noChangeAspect="1" noMove="1" noResize="1" noEditPoints="1" noAdjustHandles="1" noChangeArrowheads="1" noChangeShapeType="1" noTextEdit="1"/>
              </p:cNvSpPr>
              <p:nvPr/>
            </p:nvSpPr>
            <p:spPr>
              <a:xfrm>
                <a:off x="6140327" y="3124181"/>
                <a:ext cx="1743875" cy="572401"/>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1"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36539" y="2317051"/>
            <a:ext cx="4708922" cy="253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eaLnBrk="1" hangingPunct="1">
              <a:defRPr/>
            </a:pPr>
            <a:r>
              <a:rPr lang="zh-CN" altLang="en-US" cap="none" dirty="0">
                <a:effectLst>
                  <a:outerShdw blurRad="38100" dist="38100" dir="2700000" algn="tl">
                    <a:srgbClr val="DDDDDD"/>
                  </a:outerShdw>
                </a:effectLst>
                <a:latin typeface="华文楷体" charset="0"/>
                <a:ea typeface="黑体" charset="0"/>
                <a:cs typeface="黑体" charset="0"/>
              </a:rPr>
              <a:t>实现步骤</a:t>
            </a:r>
          </a:p>
        </p:txBody>
      </p:sp>
      <p:sp>
        <p:nvSpPr>
          <p:cNvPr id="124930" name="内容占位符 3"/>
          <p:cNvSpPr>
            <a:spLocks noGrp="1"/>
          </p:cNvSpPr>
          <p:nvPr>
            <p:ph sz="quarter" idx="1"/>
          </p:nvPr>
        </p:nvSpPr>
        <p:spPr/>
        <p:txBody>
          <a:bodyPr/>
          <a:lstStyle/>
          <a:p>
            <a:pPr marL="469106" indent="-456010" eaLnBrk="1" hangingPunct="1">
              <a:lnSpc>
                <a:spcPct val="125000"/>
              </a:lnSpc>
              <a:buNone/>
            </a:pPr>
            <a:r>
              <a:rPr lang="en-US" altLang="zh-CN" dirty="0">
                <a:latin typeface="Century Schoolbook" charset="0"/>
                <a:ea typeface="黑体" charset="0"/>
                <a:cs typeface="Times New Roman" charset="0"/>
              </a:rPr>
              <a:t>(2)</a:t>
            </a:r>
            <a:r>
              <a:rPr lang="zh-CN" altLang="en-US" dirty="0">
                <a:latin typeface="Century Schoolbook" charset="0"/>
                <a:ea typeface="黑体" charset="0"/>
                <a:cs typeface="Times New Roman" charset="0"/>
              </a:rPr>
              <a:t> </a:t>
            </a:r>
            <a:r>
              <a:rPr lang="zh-CN" altLang="en-US" dirty="0">
                <a:latin typeface="Century Schoolbook" charset="0"/>
                <a:ea typeface="黑体" charset="0"/>
                <a:cs typeface="黑体" charset="0"/>
              </a:rPr>
              <a:t>考虑到机器人在运动过程中最大加速度的约束，在当前速度配置处以固定的小时间间隔开一个速度窗口空间</a:t>
            </a:r>
          </a:p>
        </p:txBody>
      </p:sp>
      <p:sp>
        <p:nvSpPr>
          <p:cNvPr id="3" name="矩形 2">
            <a:extLst>
              <a:ext uri="{FF2B5EF4-FFF2-40B4-BE49-F238E27FC236}">
                <a16:creationId xmlns:a16="http://schemas.microsoft.com/office/drawing/2014/main" id="{8313D40B-3A8C-334B-AB20-066F0C319676}"/>
              </a:ext>
            </a:extLst>
          </p:cNvPr>
          <p:cNvSpPr/>
          <p:nvPr/>
        </p:nvSpPr>
        <p:spPr>
          <a:xfrm>
            <a:off x="4716016" y="3219822"/>
            <a:ext cx="864096"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04260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205979"/>
            <a:ext cx="5600700" cy="529828"/>
          </a:xfrm>
        </p:spPr>
        <p:txBody>
          <a:bodyPr/>
          <a:lstStyle/>
          <a:p>
            <a:pPr fontAlgn="auto">
              <a:spcAft>
                <a:spcPts val="0"/>
              </a:spcAft>
              <a:defRPr/>
            </a:pPr>
            <a:r>
              <a:rPr lang="zh-CN" altLang="en-US" smtClean="0"/>
              <a:t>课程内容</a:t>
            </a:r>
            <a:endParaRPr lang="zh-CN" altLang="en-US" dirty="0">
              <a:cs typeface="+mj-cs"/>
            </a:endParaRPr>
          </a:p>
        </p:txBody>
      </p:sp>
      <p:grpSp>
        <p:nvGrpSpPr>
          <p:cNvPr id="44" name="组合 74"/>
          <p:cNvGrpSpPr>
            <a:grpSpLocks/>
          </p:cNvGrpSpPr>
          <p:nvPr/>
        </p:nvGrpSpPr>
        <p:grpSpPr bwMode="auto">
          <a:xfrm>
            <a:off x="1535597" y="1063229"/>
            <a:ext cx="5843336" cy="3882673"/>
            <a:chOff x="571472" y="1252463"/>
            <a:chExt cx="7791491" cy="5176933"/>
          </a:xfrm>
        </p:grpSpPr>
        <p:grpSp>
          <p:nvGrpSpPr>
            <p:cNvPr id="45" name="组合 5"/>
            <p:cNvGrpSpPr>
              <a:grpSpLocks/>
            </p:cNvGrpSpPr>
            <p:nvPr/>
          </p:nvGrpSpPr>
          <p:grpSpPr bwMode="auto">
            <a:xfrm>
              <a:off x="5500694" y="2071678"/>
              <a:ext cx="1928826" cy="857256"/>
              <a:chOff x="1643042" y="2143116"/>
              <a:chExt cx="1928826" cy="857256"/>
            </a:xfrm>
          </p:grpSpPr>
          <p:sp>
            <p:nvSpPr>
              <p:cNvPr id="83" name="矩形 82"/>
              <p:cNvSpPr/>
              <p:nvPr/>
            </p:nvSpPr>
            <p:spPr>
              <a:xfrm>
                <a:off x="1714687" y="2214555"/>
                <a:ext cx="1857465" cy="785819"/>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84" name="矩形 83"/>
              <p:cNvSpPr/>
              <p:nvPr/>
            </p:nvSpPr>
            <p:spPr>
              <a:xfrm>
                <a:off x="1643247" y="2143117"/>
                <a:ext cx="1857465" cy="785817"/>
              </a:xfrm>
              <a:prstGeom prst="rect">
                <a:avLst/>
              </a:prstGeom>
              <a:solidFill>
                <a:srgbClr val="92D050"/>
              </a:solidFill>
              <a:ln w="25400" cap="flat" cmpd="sng" algn="ctr">
                <a:noFill/>
                <a:prstDash val="solid"/>
              </a:ln>
              <a:effectLst/>
            </p:spPr>
            <p:txBody>
              <a:bodyPr anchor="ctr"/>
              <a:lstStyle/>
              <a:p>
                <a:pPr algn="ctr">
                  <a:defRPr/>
                </a:pPr>
                <a:r>
                  <a:rPr lang="zh-CN" altLang="en-US" sz="1500" b="1" kern="0" dirty="0">
                    <a:solidFill>
                      <a:sysClr val="windowText" lastClr="000000"/>
                    </a:solidFill>
                    <a:latin typeface="SimHei" charset="-122"/>
                    <a:ea typeface="SimHei" charset="-122"/>
                    <a:cs typeface="SimHei" charset="-122"/>
                  </a:rPr>
                  <a:t>导航规划</a:t>
                </a:r>
              </a:p>
            </p:txBody>
          </p:sp>
        </p:grpSp>
        <p:grpSp>
          <p:nvGrpSpPr>
            <p:cNvPr id="46" name="组合 12"/>
            <p:cNvGrpSpPr>
              <a:grpSpLocks/>
            </p:cNvGrpSpPr>
            <p:nvPr/>
          </p:nvGrpSpPr>
          <p:grpSpPr bwMode="auto">
            <a:xfrm>
              <a:off x="1643042" y="3429000"/>
              <a:ext cx="1928826" cy="857256"/>
              <a:chOff x="1643042" y="2143116"/>
              <a:chExt cx="1928826" cy="857256"/>
            </a:xfrm>
          </p:grpSpPr>
          <p:sp>
            <p:nvSpPr>
              <p:cNvPr id="81" name="矩形 80"/>
              <p:cNvSpPr/>
              <p:nvPr/>
            </p:nvSpPr>
            <p:spPr>
              <a:xfrm>
                <a:off x="1714527" y="2214555"/>
                <a:ext cx="1857465" cy="785817"/>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82" name="矩形 81"/>
              <p:cNvSpPr/>
              <p:nvPr/>
            </p:nvSpPr>
            <p:spPr>
              <a:xfrm>
                <a:off x="1643087" y="2143116"/>
                <a:ext cx="1857465" cy="785819"/>
              </a:xfrm>
              <a:prstGeom prst="rect">
                <a:avLst/>
              </a:prstGeom>
              <a:solidFill>
                <a:schemeClr val="accent6">
                  <a:lumMod val="20000"/>
                  <a:lumOff val="80000"/>
                </a:schemeClr>
              </a:solidFill>
              <a:ln w="25400" cap="flat" cmpd="sng" algn="ctr">
                <a:noFill/>
                <a:prstDash val="solid"/>
              </a:ln>
              <a:effectLst/>
            </p:spPr>
            <p:txBody>
              <a:bodyPr anchor="ctr"/>
              <a:lstStyle/>
              <a:p>
                <a:pPr algn="ctr">
                  <a:defRPr/>
                </a:pPr>
                <a:r>
                  <a:rPr lang="zh-CN" altLang="en-US" sz="1500" b="1" kern="0">
                    <a:solidFill>
                      <a:schemeClr val="bg1">
                        <a:lumMod val="50000"/>
                      </a:schemeClr>
                    </a:solidFill>
                    <a:latin typeface="SimHei" charset="-122"/>
                    <a:ea typeface="SimHei" charset="-122"/>
                    <a:cs typeface="SimHei" charset="-122"/>
                  </a:rPr>
                  <a:t>信息处理</a:t>
                </a:r>
              </a:p>
            </p:txBody>
          </p:sp>
        </p:grpSp>
        <p:grpSp>
          <p:nvGrpSpPr>
            <p:cNvPr id="47" name="组合 15"/>
            <p:cNvGrpSpPr>
              <a:grpSpLocks/>
            </p:cNvGrpSpPr>
            <p:nvPr/>
          </p:nvGrpSpPr>
          <p:grpSpPr bwMode="auto">
            <a:xfrm>
              <a:off x="1643042" y="4714884"/>
              <a:ext cx="1928826" cy="857256"/>
              <a:chOff x="1643042" y="2143116"/>
              <a:chExt cx="1928826" cy="857256"/>
            </a:xfrm>
          </p:grpSpPr>
          <p:sp>
            <p:nvSpPr>
              <p:cNvPr id="79" name="矩形 78"/>
              <p:cNvSpPr/>
              <p:nvPr/>
            </p:nvSpPr>
            <p:spPr>
              <a:xfrm>
                <a:off x="1714527" y="2214555"/>
                <a:ext cx="1857465" cy="785817"/>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80" name="矩形 79"/>
              <p:cNvSpPr/>
              <p:nvPr/>
            </p:nvSpPr>
            <p:spPr>
              <a:xfrm>
                <a:off x="1643087" y="2143116"/>
                <a:ext cx="1857465" cy="785819"/>
              </a:xfrm>
              <a:prstGeom prst="rect">
                <a:avLst/>
              </a:prstGeom>
              <a:solidFill>
                <a:schemeClr val="accent6">
                  <a:lumMod val="20000"/>
                  <a:lumOff val="80000"/>
                </a:schemeClr>
              </a:solidFill>
              <a:ln w="25400" cap="flat" cmpd="sng" algn="ctr">
                <a:noFill/>
                <a:prstDash val="solid"/>
              </a:ln>
              <a:effectLst/>
            </p:spPr>
            <p:txBody>
              <a:bodyPr anchor="ctr"/>
              <a:lstStyle/>
              <a:p>
                <a:pPr algn="ctr">
                  <a:defRPr/>
                </a:pPr>
                <a:r>
                  <a:rPr lang="zh-CN" altLang="en-US" sz="1500" b="1" kern="0" dirty="0">
                    <a:solidFill>
                      <a:schemeClr val="bg1">
                        <a:lumMod val="50000"/>
                      </a:schemeClr>
                    </a:solidFill>
                    <a:latin typeface="SimHei" charset="-122"/>
                    <a:ea typeface="SimHei" charset="-122"/>
                    <a:cs typeface="SimHei" charset="-122"/>
                  </a:rPr>
                  <a:t>感知</a:t>
                </a:r>
              </a:p>
            </p:txBody>
          </p:sp>
        </p:grpSp>
        <p:grpSp>
          <p:nvGrpSpPr>
            <p:cNvPr id="48" name="组合 18"/>
            <p:cNvGrpSpPr>
              <a:grpSpLocks/>
            </p:cNvGrpSpPr>
            <p:nvPr/>
          </p:nvGrpSpPr>
          <p:grpSpPr bwMode="auto">
            <a:xfrm>
              <a:off x="5500694" y="3429000"/>
              <a:ext cx="2000264" cy="857256"/>
              <a:chOff x="1643042" y="2143116"/>
              <a:chExt cx="1928826" cy="857256"/>
            </a:xfrm>
          </p:grpSpPr>
          <p:sp>
            <p:nvSpPr>
              <p:cNvPr id="77" name="矩形 76"/>
              <p:cNvSpPr/>
              <p:nvPr/>
            </p:nvSpPr>
            <p:spPr>
              <a:xfrm>
                <a:off x="1715190" y="2214555"/>
                <a:ext cx="1856955" cy="785817"/>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78" name="矩形 77"/>
              <p:cNvSpPr/>
              <p:nvPr/>
            </p:nvSpPr>
            <p:spPr>
              <a:xfrm>
                <a:off x="1643240" y="2143116"/>
                <a:ext cx="1856954" cy="785819"/>
              </a:xfrm>
              <a:prstGeom prst="rect">
                <a:avLst/>
              </a:prstGeom>
              <a:solidFill>
                <a:srgbClr val="8064A2">
                  <a:lumMod val="60000"/>
                  <a:lumOff val="40000"/>
                </a:srgbClr>
              </a:solidFill>
              <a:ln w="25400" cap="flat" cmpd="sng" algn="ctr">
                <a:noFill/>
                <a:prstDash val="solid"/>
              </a:ln>
              <a:effectLst/>
            </p:spPr>
            <p:txBody>
              <a:bodyPr anchor="ctr"/>
              <a:lstStyle/>
              <a:p>
                <a:pPr algn="ctr">
                  <a:defRPr/>
                </a:pPr>
                <a:r>
                  <a:rPr lang="zh-CN" altLang="en-US" sz="1500" b="1" kern="0">
                    <a:solidFill>
                      <a:sysClr val="windowText" lastClr="000000"/>
                    </a:solidFill>
                    <a:latin typeface="SimHei" charset="-122"/>
                    <a:ea typeface="SimHei" charset="-122"/>
                    <a:cs typeface="SimHei" charset="-122"/>
                  </a:rPr>
                  <a:t>运动控制</a:t>
                </a:r>
              </a:p>
            </p:txBody>
          </p:sp>
        </p:grpSp>
        <p:grpSp>
          <p:nvGrpSpPr>
            <p:cNvPr id="49" name="组合 21"/>
            <p:cNvGrpSpPr>
              <a:grpSpLocks/>
            </p:cNvGrpSpPr>
            <p:nvPr/>
          </p:nvGrpSpPr>
          <p:grpSpPr bwMode="auto">
            <a:xfrm>
              <a:off x="5500694" y="4643446"/>
              <a:ext cx="2000264" cy="928693"/>
              <a:chOff x="1643042" y="2143117"/>
              <a:chExt cx="1928826" cy="857255"/>
            </a:xfrm>
          </p:grpSpPr>
          <p:sp>
            <p:nvSpPr>
              <p:cNvPr id="75" name="矩形 74"/>
              <p:cNvSpPr/>
              <p:nvPr/>
            </p:nvSpPr>
            <p:spPr>
              <a:xfrm>
                <a:off x="1715190" y="2214922"/>
                <a:ext cx="1856955" cy="785451"/>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76" name="矩形 75"/>
              <p:cNvSpPr/>
              <p:nvPr/>
            </p:nvSpPr>
            <p:spPr>
              <a:xfrm>
                <a:off x="1643240" y="2143118"/>
                <a:ext cx="1856954" cy="785451"/>
              </a:xfrm>
              <a:prstGeom prst="rect">
                <a:avLst/>
              </a:prstGeom>
              <a:solidFill>
                <a:srgbClr val="8064A2">
                  <a:lumMod val="20000"/>
                  <a:lumOff val="80000"/>
                </a:srgbClr>
              </a:solidFill>
              <a:ln w="25400" cap="flat" cmpd="sng" algn="ctr">
                <a:noFill/>
                <a:prstDash val="solid"/>
              </a:ln>
              <a:effectLst/>
            </p:spPr>
            <p:txBody>
              <a:bodyPr anchor="ctr"/>
              <a:lstStyle/>
              <a:p>
                <a:pPr algn="ctr">
                  <a:defRPr/>
                </a:pPr>
                <a:r>
                  <a:rPr lang="zh-CN" altLang="en-US" sz="1500" b="1" kern="0">
                    <a:solidFill>
                      <a:sysClr val="windowText" lastClr="000000"/>
                    </a:solidFill>
                    <a:latin typeface="SimHei" charset="-122"/>
                    <a:ea typeface="SimHei" charset="-122"/>
                    <a:cs typeface="SimHei" charset="-122"/>
                  </a:rPr>
                  <a:t>执行</a:t>
                </a:r>
              </a:p>
            </p:txBody>
          </p:sp>
        </p:grpSp>
        <p:sp>
          <p:nvSpPr>
            <p:cNvPr id="50" name="矩形 49"/>
            <p:cNvSpPr/>
            <p:nvPr/>
          </p:nvSpPr>
          <p:spPr>
            <a:xfrm>
              <a:off x="1500205" y="3286124"/>
              <a:ext cx="2286111" cy="2428892"/>
            </a:xfrm>
            <a:prstGeom prst="rect">
              <a:avLst/>
            </a:prstGeom>
            <a:noFill/>
            <a:ln w="57150" cap="flat" cmpd="sng" algn="ctr">
              <a:solidFill>
                <a:srgbClr val="FFC000"/>
              </a:solid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51" name="矩形 50"/>
            <p:cNvSpPr/>
            <p:nvPr/>
          </p:nvSpPr>
          <p:spPr>
            <a:xfrm>
              <a:off x="5286575" y="3286124"/>
              <a:ext cx="2428993" cy="2428892"/>
            </a:xfrm>
            <a:prstGeom prst="rect">
              <a:avLst/>
            </a:prstGeom>
            <a:noFill/>
            <a:ln w="57150" cap="flat" cmpd="sng" algn="ctr">
              <a:solidFill>
                <a:srgbClr val="FFC000"/>
              </a:solid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52" name="TextBox 26"/>
            <p:cNvSpPr txBox="1">
              <a:spLocks noChangeArrowheads="1"/>
            </p:cNvSpPr>
            <p:nvPr/>
          </p:nvSpPr>
          <p:spPr bwMode="auto">
            <a:xfrm>
              <a:off x="2571735" y="4345552"/>
              <a:ext cx="1169607"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a:solidFill>
                    <a:sysClr val="windowText" lastClr="000000"/>
                  </a:solidFill>
                  <a:latin typeface="SimHei" charset="-122"/>
                  <a:ea typeface="SimHei" charset="-122"/>
                  <a:cs typeface="SimHei" charset="-122"/>
                </a:rPr>
                <a:t>测量数据</a:t>
              </a:r>
            </a:p>
          </p:txBody>
        </p:sp>
        <p:sp>
          <p:nvSpPr>
            <p:cNvPr id="53" name="TextBox 27"/>
            <p:cNvSpPr txBox="1">
              <a:spLocks noChangeArrowheads="1"/>
            </p:cNvSpPr>
            <p:nvPr/>
          </p:nvSpPr>
          <p:spPr bwMode="auto">
            <a:xfrm>
              <a:off x="2643174" y="2928935"/>
              <a:ext cx="1746716"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dirty="0">
                  <a:solidFill>
                    <a:sysClr val="windowText" lastClr="000000"/>
                  </a:solidFill>
                  <a:latin typeface="SimHei" charset="-122"/>
                  <a:ea typeface="SimHei" charset="-122"/>
                  <a:cs typeface="SimHei" charset="-122"/>
                </a:rPr>
                <a:t>局部观测</a:t>
              </a:r>
              <a:r>
                <a:rPr lang="en-US" altLang="zh-CN" sz="1350" b="1" kern="0" dirty="0">
                  <a:solidFill>
                    <a:sysClr val="windowText" lastClr="000000"/>
                  </a:solidFill>
                  <a:latin typeface="SimHei" charset="-122"/>
                  <a:ea typeface="SimHei" charset="-122"/>
                  <a:cs typeface="SimHei" charset="-122"/>
                </a:rPr>
                <a:t>/</a:t>
              </a:r>
              <a:r>
                <a:rPr lang="zh-CN" altLang="en-US" sz="1350" b="1" kern="0" dirty="0">
                  <a:solidFill>
                    <a:sysClr val="windowText" lastClr="000000"/>
                  </a:solidFill>
                  <a:latin typeface="SimHei" charset="-122"/>
                  <a:ea typeface="SimHei" charset="-122"/>
                  <a:cs typeface="SimHei" charset="-122"/>
                </a:rPr>
                <a:t>地图</a:t>
              </a:r>
            </a:p>
          </p:txBody>
        </p:sp>
        <p:sp>
          <p:nvSpPr>
            <p:cNvPr id="54" name="TextBox 28"/>
            <p:cNvSpPr txBox="1">
              <a:spLocks noChangeArrowheads="1"/>
            </p:cNvSpPr>
            <p:nvPr/>
          </p:nvSpPr>
          <p:spPr bwMode="auto">
            <a:xfrm>
              <a:off x="3826816" y="1714488"/>
              <a:ext cx="1169607" cy="677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defRPr/>
              </a:pPr>
              <a:r>
                <a:rPr lang="zh-CN" altLang="en-US" sz="1350" b="1" kern="0" dirty="0">
                  <a:solidFill>
                    <a:sysClr val="windowText" lastClr="000000"/>
                  </a:solidFill>
                  <a:latin typeface="SimHei" charset="-122"/>
                  <a:ea typeface="SimHei" charset="-122"/>
                  <a:cs typeface="SimHei" charset="-122"/>
                </a:rPr>
                <a:t>位置</a:t>
              </a:r>
              <a:endParaRPr lang="en-US" altLang="zh-CN" sz="1350" b="1" kern="0" dirty="0">
                <a:solidFill>
                  <a:sysClr val="windowText" lastClr="000000"/>
                </a:solidFill>
                <a:latin typeface="SimHei" charset="-122"/>
                <a:ea typeface="SimHei" charset="-122"/>
                <a:cs typeface="SimHei" charset="-122"/>
              </a:endParaRPr>
            </a:p>
            <a:p>
              <a:pPr algn="ctr" eaLnBrk="1" hangingPunct="1">
                <a:defRPr/>
              </a:pPr>
              <a:r>
                <a:rPr lang="zh-CN" altLang="en-US" sz="1350" b="1" kern="0">
                  <a:solidFill>
                    <a:sysClr val="windowText" lastClr="000000"/>
                  </a:solidFill>
                  <a:latin typeface="SimHei" charset="-122"/>
                  <a:ea typeface="SimHei" charset="-122"/>
                  <a:cs typeface="SimHei" charset="-122"/>
                </a:rPr>
                <a:t>环境信息</a:t>
              </a:r>
              <a:endParaRPr lang="zh-CN" altLang="en-US" sz="1350" b="1" kern="0" dirty="0">
                <a:solidFill>
                  <a:sysClr val="windowText" lastClr="000000"/>
                </a:solidFill>
                <a:latin typeface="SimHei" charset="-122"/>
                <a:ea typeface="SimHei" charset="-122"/>
                <a:cs typeface="SimHei" charset="-122"/>
              </a:endParaRPr>
            </a:p>
          </p:txBody>
        </p:sp>
        <p:sp>
          <p:nvSpPr>
            <p:cNvPr id="55" name="TextBox 29"/>
            <p:cNvSpPr txBox="1">
              <a:spLocks noChangeArrowheads="1"/>
            </p:cNvSpPr>
            <p:nvPr/>
          </p:nvSpPr>
          <p:spPr bwMode="auto">
            <a:xfrm>
              <a:off x="6500825" y="2916792"/>
              <a:ext cx="1862138"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dirty="0">
                  <a:solidFill>
                    <a:sysClr val="windowText" lastClr="000000"/>
                  </a:solidFill>
                  <a:latin typeface="SimHei" charset="-122"/>
                  <a:ea typeface="SimHei" charset="-122"/>
                  <a:cs typeface="SimHei" charset="-122"/>
                </a:rPr>
                <a:t>参考点运动轨迹</a:t>
              </a:r>
            </a:p>
          </p:txBody>
        </p:sp>
        <p:sp>
          <p:nvSpPr>
            <p:cNvPr id="56" name="TextBox 30"/>
            <p:cNvSpPr txBox="1">
              <a:spLocks noChangeArrowheads="1"/>
            </p:cNvSpPr>
            <p:nvPr/>
          </p:nvSpPr>
          <p:spPr bwMode="auto">
            <a:xfrm>
              <a:off x="6500826" y="4286256"/>
              <a:ext cx="1169607"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a:solidFill>
                    <a:sysClr val="windowText" lastClr="000000"/>
                  </a:solidFill>
                  <a:latin typeface="SimHei" charset="-122"/>
                  <a:ea typeface="SimHei" charset="-122"/>
                  <a:cs typeface="SimHei" charset="-122"/>
                </a:rPr>
                <a:t>驱动指令</a:t>
              </a:r>
            </a:p>
          </p:txBody>
        </p:sp>
        <p:sp>
          <p:nvSpPr>
            <p:cNvPr id="57" name="TextBox 31"/>
            <p:cNvSpPr txBox="1">
              <a:spLocks noChangeArrowheads="1"/>
            </p:cNvSpPr>
            <p:nvPr/>
          </p:nvSpPr>
          <p:spPr bwMode="auto">
            <a:xfrm>
              <a:off x="946149" y="3357562"/>
              <a:ext cx="554024" cy="62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500" b="1" kern="0">
                  <a:solidFill>
                    <a:sysClr val="windowText" lastClr="000000"/>
                  </a:solidFill>
                  <a:latin typeface="SimHei" charset="-122"/>
                  <a:ea typeface="SimHei" charset="-122"/>
                  <a:cs typeface="SimHei" charset="-122"/>
                </a:rPr>
                <a:t>感知</a:t>
              </a:r>
            </a:p>
          </p:txBody>
        </p:sp>
        <p:sp>
          <p:nvSpPr>
            <p:cNvPr id="58" name="TextBox 32"/>
            <p:cNvSpPr txBox="1">
              <a:spLocks noChangeArrowheads="1"/>
            </p:cNvSpPr>
            <p:nvPr/>
          </p:nvSpPr>
          <p:spPr bwMode="auto">
            <a:xfrm>
              <a:off x="7653699" y="3286124"/>
              <a:ext cx="554024" cy="62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500" b="1" kern="0">
                  <a:solidFill>
                    <a:sysClr val="windowText" lastClr="000000"/>
                  </a:solidFill>
                  <a:latin typeface="SimHei" charset="-122"/>
                  <a:ea typeface="SimHei" charset="-122"/>
                  <a:cs typeface="SimHei" charset="-122"/>
                </a:rPr>
                <a:t>控制</a:t>
              </a:r>
            </a:p>
          </p:txBody>
        </p:sp>
        <p:sp>
          <p:nvSpPr>
            <p:cNvPr id="59" name="TextBox 33"/>
            <p:cNvSpPr txBox="1">
              <a:spLocks noChangeArrowheads="1"/>
            </p:cNvSpPr>
            <p:nvPr/>
          </p:nvSpPr>
          <p:spPr bwMode="auto">
            <a:xfrm>
              <a:off x="5312706" y="1252463"/>
              <a:ext cx="2092981"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dirty="0">
                  <a:solidFill>
                    <a:sysClr val="windowText" lastClr="000000"/>
                  </a:solidFill>
                  <a:latin typeface="SimHei" charset="-122"/>
                  <a:ea typeface="SimHei" charset="-122"/>
                  <a:cs typeface="SimHei" charset="-122"/>
                </a:rPr>
                <a:t>任务指令（目标）</a:t>
              </a:r>
            </a:p>
          </p:txBody>
        </p:sp>
        <p:sp>
          <p:nvSpPr>
            <p:cNvPr id="60" name="TextBox 34"/>
            <p:cNvSpPr txBox="1">
              <a:spLocks noChangeArrowheads="1"/>
            </p:cNvSpPr>
            <p:nvPr/>
          </p:nvSpPr>
          <p:spPr bwMode="auto">
            <a:xfrm>
              <a:off x="571472" y="1500173"/>
              <a:ext cx="1631295" cy="40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zh-CN" altLang="en-US" sz="1350" b="1" kern="0">
                  <a:solidFill>
                    <a:sysClr val="windowText" lastClr="000000"/>
                  </a:solidFill>
                  <a:latin typeface="SimHei" charset="-122"/>
                  <a:ea typeface="SimHei" charset="-122"/>
                  <a:cs typeface="SimHei" charset="-122"/>
                </a:rPr>
                <a:t>知识、数据库</a:t>
              </a:r>
            </a:p>
          </p:txBody>
        </p:sp>
        <p:sp>
          <p:nvSpPr>
            <p:cNvPr id="61" name="流程图: 准备 36"/>
            <p:cNvSpPr/>
            <p:nvPr/>
          </p:nvSpPr>
          <p:spPr>
            <a:xfrm>
              <a:off x="3708524" y="5643579"/>
              <a:ext cx="1727284" cy="785817"/>
            </a:xfrm>
            <a:prstGeom prst="flowChartPreparation">
              <a:avLst/>
            </a:prstGeom>
            <a:solidFill>
              <a:srgbClr val="4F81BD"/>
            </a:solidFill>
            <a:ln w="25400" cap="flat" cmpd="sng" algn="ctr">
              <a:solidFill>
                <a:srgbClr val="4F81BD">
                  <a:shade val="50000"/>
                </a:srgbClr>
              </a:solidFill>
              <a:prstDash val="solid"/>
            </a:ln>
            <a:effectLst/>
          </p:spPr>
          <p:txBody>
            <a:bodyPr anchor="ctr"/>
            <a:lstStyle/>
            <a:p>
              <a:pPr algn="ctr">
                <a:defRPr/>
              </a:pPr>
              <a:r>
                <a:rPr lang="zh-CN" altLang="en-US" b="1" kern="0">
                  <a:solidFill>
                    <a:srgbClr val="FFFFFF"/>
                  </a:solidFill>
                  <a:latin typeface="SimHei" charset="-122"/>
                  <a:ea typeface="SimHei" charset="-122"/>
                  <a:cs typeface="SimHei" charset="-122"/>
                </a:rPr>
                <a:t>环境</a:t>
              </a:r>
            </a:p>
          </p:txBody>
        </p:sp>
        <p:cxnSp>
          <p:nvCxnSpPr>
            <p:cNvPr id="62" name="直接箭头连接符 38"/>
            <p:cNvCxnSpPr/>
            <p:nvPr/>
          </p:nvCxnSpPr>
          <p:spPr>
            <a:xfrm rot="5400000" flipH="1" flipV="1">
              <a:off x="2320992" y="4465645"/>
              <a:ext cx="500067" cy="1587"/>
            </a:xfrm>
            <a:prstGeom prst="straightConnector1">
              <a:avLst/>
            </a:prstGeom>
            <a:noFill/>
            <a:ln w="38100" cap="flat" cmpd="sng" algn="ctr">
              <a:solidFill>
                <a:srgbClr val="4F81BD">
                  <a:shade val="95000"/>
                  <a:satMod val="105000"/>
                </a:srgbClr>
              </a:solidFill>
              <a:prstDash val="solid"/>
              <a:tailEnd type="arrow"/>
            </a:ln>
            <a:effectLst/>
          </p:spPr>
        </p:cxnSp>
        <p:cxnSp>
          <p:nvCxnSpPr>
            <p:cNvPr id="63" name="直接箭头连接符 39"/>
            <p:cNvCxnSpPr/>
            <p:nvPr/>
          </p:nvCxnSpPr>
          <p:spPr>
            <a:xfrm rot="5400000" flipH="1" flipV="1">
              <a:off x="6249450" y="4429926"/>
              <a:ext cx="428628" cy="1587"/>
            </a:xfrm>
            <a:prstGeom prst="straightConnector1">
              <a:avLst/>
            </a:prstGeom>
            <a:noFill/>
            <a:ln w="38100" cap="flat" cmpd="sng" algn="ctr">
              <a:solidFill>
                <a:srgbClr val="4F81BD">
                  <a:shade val="95000"/>
                  <a:satMod val="105000"/>
                </a:srgbClr>
              </a:solidFill>
              <a:prstDash val="solid"/>
              <a:headEnd type="arrow" w="med" len="med"/>
              <a:tailEnd type="none" w="med" len="med"/>
            </a:ln>
            <a:effectLst/>
          </p:spPr>
        </p:cxnSp>
        <p:cxnSp>
          <p:nvCxnSpPr>
            <p:cNvPr id="64" name="直接箭头连接符 42"/>
            <p:cNvCxnSpPr/>
            <p:nvPr/>
          </p:nvCxnSpPr>
          <p:spPr>
            <a:xfrm rot="5400000" flipH="1" flipV="1">
              <a:off x="6139118" y="3105148"/>
              <a:ext cx="649293" cy="1587"/>
            </a:xfrm>
            <a:prstGeom prst="straightConnector1">
              <a:avLst/>
            </a:prstGeom>
            <a:noFill/>
            <a:ln w="38100" cap="flat" cmpd="sng" algn="ctr">
              <a:solidFill>
                <a:srgbClr val="4F81BD">
                  <a:shade val="95000"/>
                  <a:satMod val="105000"/>
                </a:srgbClr>
              </a:solidFill>
              <a:prstDash val="solid"/>
              <a:headEnd type="arrow" w="med" len="med"/>
              <a:tailEnd type="none" w="med" len="med"/>
            </a:ln>
            <a:effectLst/>
          </p:spPr>
        </p:cxnSp>
        <p:cxnSp>
          <p:nvCxnSpPr>
            <p:cNvPr id="65" name="直接箭头连接符 45"/>
            <p:cNvCxnSpPr/>
            <p:nvPr/>
          </p:nvCxnSpPr>
          <p:spPr>
            <a:xfrm flipV="1">
              <a:off x="3500552" y="2465381"/>
              <a:ext cx="2000347" cy="7937"/>
            </a:xfrm>
            <a:prstGeom prst="straightConnector1">
              <a:avLst/>
            </a:prstGeom>
            <a:noFill/>
            <a:ln w="38100" cap="flat" cmpd="sng" algn="ctr">
              <a:solidFill>
                <a:srgbClr val="4F81BD">
                  <a:shade val="95000"/>
                  <a:satMod val="105000"/>
                </a:srgbClr>
              </a:solidFill>
              <a:prstDash val="solid"/>
              <a:tailEnd type="arrow"/>
            </a:ln>
            <a:effectLst/>
          </p:spPr>
        </p:cxnSp>
        <p:grpSp>
          <p:nvGrpSpPr>
            <p:cNvPr id="66" name="组合 51"/>
            <p:cNvGrpSpPr>
              <a:grpSpLocks/>
            </p:cNvGrpSpPr>
            <p:nvPr/>
          </p:nvGrpSpPr>
          <p:grpSpPr bwMode="auto">
            <a:xfrm>
              <a:off x="1643042" y="2081202"/>
              <a:ext cx="1928826" cy="857256"/>
              <a:chOff x="1643042" y="2143116"/>
              <a:chExt cx="1928826" cy="857256"/>
            </a:xfrm>
          </p:grpSpPr>
          <p:sp>
            <p:nvSpPr>
              <p:cNvPr id="73" name="矩形 72"/>
              <p:cNvSpPr/>
              <p:nvPr/>
            </p:nvSpPr>
            <p:spPr>
              <a:xfrm>
                <a:off x="1714527" y="2214556"/>
                <a:ext cx="1857465" cy="785819"/>
              </a:xfrm>
              <a:prstGeom prst="rect">
                <a:avLst/>
              </a:prstGeom>
              <a:solidFill>
                <a:sysClr val="window" lastClr="FFFFFF">
                  <a:lumMod val="75000"/>
                </a:sysClr>
              </a:solidFill>
              <a:ln w="25400" cap="flat" cmpd="sng" algn="ctr">
                <a:noFill/>
                <a:prstDash val="solid"/>
              </a:ln>
              <a:effectLst/>
            </p:spPr>
            <p:txBody>
              <a:bodyPr anchor="ctr"/>
              <a:lstStyle/>
              <a:p>
                <a:pPr algn="ctr">
                  <a:defRPr/>
                </a:pPr>
                <a:endParaRPr lang="zh-CN" altLang="en-US" sz="1350" b="1" kern="0">
                  <a:solidFill>
                    <a:sysClr val="window" lastClr="FFFFFF"/>
                  </a:solidFill>
                  <a:latin typeface="SimHei" charset="-122"/>
                  <a:ea typeface="SimHei" charset="-122"/>
                  <a:cs typeface="SimHei" charset="-122"/>
                </a:endParaRPr>
              </a:p>
            </p:txBody>
          </p:sp>
          <p:sp>
            <p:nvSpPr>
              <p:cNvPr id="74" name="矩形 73"/>
              <p:cNvSpPr/>
              <p:nvPr/>
            </p:nvSpPr>
            <p:spPr>
              <a:xfrm>
                <a:off x="1643087" y="2143118"/>
                <a:ext cx="1857465" cy="785817"/>
              </a:xfrm>
              <a:prstGeom prst="rect">
                <a:avLst/>
              </a:prstGeom>
              <a:solidFill>
                <a:schemeClr val="accent6">
                  <a:lumMod val="20000"/>
                  <a:lumOff val="80000"/>
                </a:schemeClr>
              </a:solidFill>
              <a:ln w="25400" cap="flat" cmpd="sng" algn="ctr">
                <a:noFill/>
                <a:prstDash val="solid"/>
              </a:ln>
              <a:effectLst/>
            </p:spPr>
            <p:txBody>
              <a:bodyPr anchor="ctr"/>
              <a:lstStyle/>
              <a:p>
                <a:pPr algn="ctr">
                  <a:defRPr/>
                </a:pPr>
                <a:r>
                  <a:rPr lang="zh-CN" altLang="en-US" sz="1500" b="1" kern="0" dirty="0">
                    <a:solidFill>
                      <a:schemeClr val="bg1">
                        <a:lumMod val="50000"/>
                      </a:schemeClr>
                    </a:solidFill>
                    <a:latin typeface="SimHei" charset="-122"/>
                    <a:ea typeface="SimHei" charset="-122"/>
                    <a:cs typeface="SimHei" charset="-122"/>
                  </a:rPr>
                  <a:t>自定位</a:t>
                </a:r>
                <a:r>
                  <a:rPr lang="en-US" altLang="zh-CN" sz="1500" b="1" kern="0" dirty="0">
                    <a:solidFill>
                      <a:schemeClr val="bg1">
                        <a:lumMod val="50000"/>
                      </a:schemeClr>
                    </a:solidFill>
                    <a:latin typeface="SimHei" charset="-122"/>
                    <a:ea typeface="SimHei" charset="-122"/>
                    <a:cs typeface="SimHei" charset="-122"/>
                  </a:rPr>
                  <a:t>/</a:t>
                </a:r>
              </a:p>
              <a:p>
                <a:pPr algn="ctr">
                  <a:defRPr/>
                </a:pPr>
                <a:r>
                  <a:rPr lang="zh-CN" altLang="en-US" sz="1500" b="1" kern="0" dirty="0">
                    <a:solidFill>
                      <a:schemeClr val="bg1">
                        <a:lumMod val="50000"/>
                      </a:schemeClr>
                    </a:solidFill>
                    <a:latin typeface="SimHei" charset="-122"/>
                    <a:ea typeface="SimHei" charset="-122"/>
                    <a:cs typeface="SimHei" charset="-122"/>
                  </a:rPr>
                  <a:t>地图构建</a:t>
                </a:r>
              </a:p>
            </p:txBody>
          </p:sp>
        </p:grpSp>
        <p:cxnSp>
          <p:nvCxnSpPr>
            <p:cNvPr id="67" name="直接箭头连接符 59"/>
            <p:cNvCxnSpPr/>
            <p:nvPr/>
          </p:nvCxnSpPr>
          <p:spPr>
            <a:xfrm flipH="1" flipV="1">
              <a:off x="2571819" y="5500703"/>
              <a:ext cx="1136705" cy="536579"/>
            </a:xfrm>
            <a:prstGeom prst="straightConnector1">
              <a:avLst/>
            </a:prstGeom>
            <a:noFill/>
            <a:ln w="38100" cap="flat" cmpd="sng" algn="ctr">
              <a:solidFill>
                <a:srgbClr val="4F81BD">
                  <a:shade val="95000"/>
                  <a:satMod val="105000"/>
                </a:srgbClr>
              </a:solidFill>
              <a:prstDash val="solid"/>
              <a:tailEnd type="arrow"/>
            </a:ln>
            <a:effectLst/>
          </p:spPr>
        </p:cxnSp>
        <p:cxnSp>
          <p:nvCxnSpPr>
            <p:cNvPr id="68" name="直接箭头连接符 62"/>
            <p:cNvCxnSpPr/>
            <p:nvPr/>
          </p:nvCxnSpPr>
          <p:spPr>
            <a:xfrm flipH="1">
              <a:off x="5435808" y="5572140"/>
              <a:ext cx="1103366" cy="465141"/>
            </a:xfrm>
            <a:prstGeom prst="straightConnector1">
              <a:avLst/>
            </a:prstGeom>
            <a:noFill/>
            <a:ln w="38100" cap="flat" cmpd="sng" algn="ctr">
              <a:solidFill>
                <a:srgbClr val="4F81BD">
                  <a:shade val="95000"/>
                  <a:satMod val="105000"/>
                </a:srgbClr>
              </a:solidFill>
              <a:prstDash val="solid"/>
              <a:tailEnd type="arrow"/>
            </a:ln>
            <a:effectLst/>
          </p:spPr>
        </p:cxnSp>
        <p:cxnSp>
          <p:nvCxnSpPr>
            <p:cNvPr id="69" name="直接箭头连接符 48"/>
            <p:cNvCxnSpPr/>
            <p:nvPr/>
          </p:nvCxnSpPr>
          <p:spPr>
            <a:xfrm rot="5400000" flipH="1" flipV="1">
              <a:off x="2289242" y="3148011"/>
              <a:ext cx="563567" cy="1587"/>
            </a:xfrm>
            <a:prstGeom prst="straightConnector1">
              <a:avLst/>
            </a:prstGeom>
            <a:noFill/>
            <a:ln w="38100" cap="flat" cmpd="sng" algn="ctr">
              <a:solidFill>
                <a:srgbClr val="4F81BD">
                  <a:shade val="95000"/>
                  <a:satMod val="105000"/>
                </a:srgbClr>
              </a:solidFill>
              <a:prstDash val="solid"/>
              <a:tailEnd type="arrow"/>
            </a:ln>
            <a:effectLst/>
          </p:spPr>
        </p:cxnSp>
        <p:cxnSp>
          <p:nvCxnSpPr>
            <p:cNvPr id="70" name="直接箭头连接符 66"/>
            <p:cNvCxnSpPr/>
            <p:nvPr/>
          </p:nvCxnSpPr>
          <p:spPr>
            <a:xfrm>
              <a:off x="1433527" y="1900227"/>
              <a:ext cx="423883" cy="314327"/>
            </a:xfrm>
            <a:prstGeom prst="straightConnector1">
              <a:avLst/>
            </a:prstGeom>
            <a:noFill/>
            <a:ln w="38100" cap="flat" cmpd="sng" algn="ctr">
              <a:solidFill>
                <a:srgbClr val="4F81BD">
                  <a:shade val="95000"/>
                  <a:satMod val="105000"/>
                </a:srgbClr>
              </a:solidFill>
              <a:prstDash val="solid"/>
              <a:tailEnd type="arrow"/>
            </a:ln>
            <a:effectLst/>
          </p:spPr>
        </p:cxnSp>
        <p:cxnSp>
          <p:nvCxnSpPr>
            <p:cNvPr id="71" name="直接箭头连接符 68"/>
            <p:cNvCxnSpPr/>
            <p:nvPr/>
          </p:nvCxnSpPr>
          <p:spPr>
            <a:xfrm>
              <a:off x="1433527" y="1900227"/>
              <a:ext cx="352442" cy="1671649"/>
            </a:xfrm>
            <a:prstGeom prst="straightConnector1">
              <a:avLst/>
            </a:prstGeom>
            <a:noFill/>
            <a:ln w="38100" cap="flat" cmpd="sng" algn="ctr">
              <a:solidFill>
                <a:srgbClr val="4F81BD">
                  <a:shade val="95000"/>
                  <a:satMod val="105000"/>
                </a:srgbClr>
              </a:solidFill>
              <a:prstDash val="sysDot"/>
              <a:tailEnd type="arrow"/>
            </a:ln>
            <a:effectLst/>
          </p:spPr>
        </p:cxnSp>
        <p:cxnSp>
          <p:nvCxnSpPr>
            <p:cNvPr id="72" name="直接箭头连接符 71"/>
            <p:cNvCxnSpPr>
              <a:stCxn id="59" idx="2"/>
              <a:endCxn id="84" idx="0"/>
            </p:cNvCxnSpPr>
            <p:nvPr/>
          </p:nvCxnSpPr>
          <p:spPr>
            <a:xfrm>
              <a:off x="6359197" y="1652575"/>
              <a:ext cx="70435" cy="419104"/>
            </a:xfrm>
            <a:prstGeom prst="straightConnector1">
              <a:avLst/>
            </a:prstGeom>
            <a:noFill/>
            <a:ln w="38100" cap="flat" cmpd="sng" algn="ctr">
              <a:solidFill>
                <a:srgbClr val="4F81BD">
                  <a:shade val="95000"/>
                  <a:satMod val="105000"/>
                </a:srgbClr>
              </a:solidFill>
              <a:prstDash val="solid"/>
              <a:tailEnd type="arrow"/>
            </a:ln>
            <a:effectLst/>
          </p:spPr>
        </p:cxnSp>
      </p:grpSp>
    </p:spTree>
    <p:extLst>
      <p:ext uri="{BB962C8B-B14F-4D97-AF65-F5344CB8AC3E}">
        <p14:creationId xmlns:p14="http://schemas.microsoft.com/office/powerpoint/2010/main" val="2307506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cap="none" dirty="0">
                <a:effectLst>
                  <a:outerShdw blurRad="38100" dist="38100" dir="2700000" algn="tl">
                    <a:srgbClr val="DDDDDD"/>
                  </a:outerShdw>
                </a:effectLst>
                <a:latin typeface="华文楷体" charset="0"/>
                <a:ea typeface="黑体" charset="0"/>
                <a:cs typeface="黑体" charset="0"/>
              </a:rPr>
              <a:t>实现步骤</a:t>
            </a:r>
          </a:p>
        </p:txBody>
      </p:sp>
      <p:sp>
        <p:nvSpPr>
          <p:cNvPr id="124930" name="内容占位符 3"/>
          <p:cNvSpPr>
            <a:spLocks noGrp="1"/>
          </p:cNvSpPr>
          <p:nvPr>
            <p:ph sz="quarter" idx="1"/>
          </p:nvPr>
        </p:nvSpPr>
        <p:spPr/>
        <p:txBody>
          <a:bodyPr/>
          <a:lstStyle/>
          <a:p>
            <a:pPr marL="469106" indent="-456010" eaLnBrk="1" hangingPunct="1">
              <a:lnSpc>
                <a:spcPct val="125000"/>
              </a:lnSpc>
              <a:buNone/>
            </a:pPr>
            <a:r>
              <a:rPr lang="en-US" altLang="zh-CN" dirty="0">
                <a:latin typeface="Century Schoolbook" charset="0"/>
                <a:ea typeface="黑体" charset="0"/>
                <a:cs typeface="Times New Roman" charset="0"/>
              </a:rPr>
              <a:t>(2)</a:t>
            </a:r>
            <a:r>
              <a:rPr lang="zh-CN" altLang="en-US" dirty="0">
                <a:latin typeface="Century Schoolbook" charset="0"/>
                <a:ea typeface="黑体" charset="0"/>
                <a:cs typeface="Times New Roman" charset="0"/>
              </a:rPr>
              <a:t> </a:t>
            </a:r>
            <a:r>
              <a:rPr lang="zh-CN" altLang="en-US" dirty="0">
                <a:latin typeface="Century Schoolbook" charset="0"/>
                <a:ea typeface="黑体" charset="0"/>
                <a:cs typeface="黑体" charset="0"/>
              </a:rPr>
              <a:t>考虑到机器人在运动过程中最大加速度的约束，在当前速度配置处以固定的小时间间隔开一个速度窗口空间</a:t>
            </a:r>
          </a:p>
        </p:txBody>
      </p:sp>
      <p:graphicFrame>
        <p:nvGraphicFramePr>
          <p:cNvPr id="6" name="Object 3"/>
          <p:cNvGraphicFramePr>
            <a:graphicFrameLocks noChangeAspect="1"/>
          </p:cNvGraphicFramePr>
          <p:nvPr>
            <p:extLst/>
          </p:nvPr>
        </p:nvGraphicFramePr>
        <p:xfrm>
          <a:off x="2225372" y="2355726"/>
          <a:ext cx="3931256" cy="1943788"/>
        </p:xfrm>
        <a:graphic>
          <a:graphicData uri="http://schemas.openxmlformats.org/presentationml/2006/ole">
            <mc:AlternateContent xmlns:mc="http://schemas.openxmlformats.org/markup-compatibility/2006">
              <mc:Choice xmlns:v="urn:schemas-microsoft-com:vml" Requires="v">
                <p:oleObj spid="_x0000_s148500" name="公式" r:id="rId4" imgW="4570898" imgH="2260370" progId="Equation.3">
                  <p:embed/>
                </p:oleObj>
              </mc:Choice>
              <mc:Fallback>
                <p:oleObj name="公式" r:id="rId4" imgW="4570898" imgH="2260370" progId="Equation.3">
                  <p:embed/>
                  <p:pic>
                    <p:nvPicPr>
                      <p:cNvPr id="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5372" y="2355726"/>
                        <a:ext cx="3931256" cy="19437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095729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cap="none" dirty="0">
                <a:effectLst>
                  <a:outerShdw blurRad="38100" dist="38100" dir="2700000" algn="tl">
                    <a:srgbClr val="DDDDDD"/>
                  </a:outerShdw>
                </a:effectLst>
                <a:latin typeface="华文楷体" charset="0"/>
                <a:ea typeface="黑体" charset="0"/>
                <a:cs typeface="黑体" charset="0"/>
              </a:rPr>
              <a:t>实现步骤</a:t>
            </a:r>
          </a:p>
        </p:txBody>
      </p:sp>
      <p:pic>
        <p:nvPicPr>
          <p:cNvPr id="12697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01096" y="1157287"/>
            <a:ext cx="3780234" cy="2037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79" name="TextBox 5"/>
          <p:cNvSpPr txBox="1">
            <a:spLocks noChangeArrowheads="1"/>
          </p:cNvSpPr>
          <p:nvPr/>
        </p:nvSpPr>
        <p:spPr bwMode="auto">
          <a:xfrm>
            <a:off x="4615360" y="1319169"/>
            <a:ext cx="3309440" cy="85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pPr>
              <a:lnSpc>
                <a:spcPct val="125000"/>
              </a:lnSpc>
            </a:pPr>
            <a:r>
              <a:rPr kumimoji="0" lang="en-US" altLang="zh-CN" sz="2100" b="1" dirty="0">
                <a:latin typeface="+mn-lt"/>
                <a:ea typeface="黑体" charset="0"/>
                <a:cs typeface="黑体" charset="0"/>
              </a:rPr>
              <a:t>(3)</a:t>
            </a:r>
            <a:r>
              <a:rPr kumimoji="0" lang="zh-CN" altLang="en-US" sz="2100" b="1" dirty="0">
                <a:latin typeface="+mn-lt"/>
                <a:ea typeface="黑体" charset="0"/>
                <a:cs typeface="黑体" charset="0"/>
              </a:rPr>
              <a:t>结合机器人速度约束，获得可行速度空间为</a:t>
            </a:r>
          </a:p>
        </p:txBody>
      </p:sp>
      <p:graphicFrame>
        <p:nvGraphicFramePr>
          <p:cNvPr id="126980" name="Object 2"/>
          <p:cNvGraphicFramePr>
            <a:graphicFrameLocks noChangeAspect="1"/>
          </p:cNvGraphicFramePr>
          <p:nvPr>
            <p:extLst/>
          </p:nvPr>
        </p:nvGraphicFramePr>
        <p:xfrm>
          <a:off x="5432822" y="2318123"/>
          <a:ext cx="1533525" cy="285750"/>
        </p:xfrm>
        <a:graphic>
          <a:graphicData uri="http://schemas.openxmlformats.org/presentationml/2006/ole">
            <mc:AlternateContent xmlns:mc="http://schemas.openxmlformats.org/markup-compatibility/2006">
              <mc:Choice xmlns:v="urn:schemas-microsoft-com:vml" Requires="v">
                <p:oleObj spid="_x0000_s149578" name="Equation" r:id="rId4" imgW="2044310" imgH="380862" progId="Equation.DSMT4">
                  <p:embed/>
                </p:oleObj>
              </mc:Choice>
              <mc:Fallback>
                <p:oleObj name="Equation" r:id="rId4" imgW="2044310" imgH="380862" progId="Equation.DSMT4">
                  <p:embed/>
                  <p:pic>
                    <p:nvPicPr>
                      <p:cNvPr id="12698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2822" y="2318123"/>
                        <a:ext cx="1533525" cy="285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graphicFrame>
        <p:nvGraphicFramePr>
          <p:cNvPr id="126981" name="Object 3"/>
          <p:cNvGraphicFramePr>
            <a:graphicFrameLocks noChangeAspect="1"/>
          </p:cNvGraphicFramePr>
          <p:nvPr>
            <p:extLst/>
          </p:nvPr>
        </p:nvGraphicFramePr>
        <p:xfrm>
          <a:off x="1660922" y="3500438"/>
          <a:ext cx="5305425" cy="485775"/>
        </p:xfrm>
        <a:graphic>
          <a:graphicData uri="http://schemas.openxmlformats.org/presentationml/2006/ole">
            <mc:AlternateContent xmlns:mc="http://schemas.openxmlformats.org/markup-compatibility/2006">
              <mc:Choice xmlns:v="urn:schemas-microsoft-com:vml" Requires="v">
                <p:oleObj spid="_x0000_s149579" name="公式" r:id="rId6" imgW="7073900" imgH="647700" progId="Equation.3">
                  <p:embed/>
                </p:oleObj>
              </mc:Choice>
              <mc:Fallback>
                <p:oleObj name="公式" r:id="rId6" imgW="7073900" imgH="647700" progId="Equation.3">
                  <p:embed/>
                  <p:pic>
                    <p:nvPicPr>
                      <p:cNvPr id="12698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0922" y="3500438"/>
                        <a:ext cx="5305425" cy="4857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graphicFrame>
        <p:nvGraphicFramePr>
          <p:cNvPr id="126982" name="Object 4"/>
          <p:cNvGraphicFramePr>
            <a:graphicFrameLocks noChangeAspect="1"/>
          </p:cNvGraphicFramePr>
          <p:nvPr>
            <p:extLst/>
          </p:nvPr>
        </p:nvGraphicFramePr>
        <p:xfrm>
          <a:off x="1651397" y="4082654"/>
          <a:ext cx="3429000" cy="285750"/>
        </p:xfrm>
        <a:graphic>
          <a:graphicData uri="http://schemas.openxmlformats.org/presentationml/2006/ole">
            <mc:AlternateContent xmlns:mc="http://schemas.openxmlformats.org/markup-compatibility/2006">
              <mc:Choice xmlns:v="urn:schemas-microsoft-com:vml" Requires="v">
                <p:oleObj spid="_x0000_s149580" name="Equation" r:id="rId8" imgW="4570898" imgH="380862" progId="Equation.DSMT4">
                  <p:embed/>
                </p:oleObj>
              </mc:Choice>
              <mc:Fallback>
                <p:oleObj name="Equation" r:id="rId8" imgW="4570898" imgH="380862" progId="Equation.DSMT4">
                  <p:embed/>
                  <p:pic>
                    <p:nvPicPr>
                      <p:cNvPr id="126982"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1397" y="4082654"/>
                        <a:ext cx="3429000" cy="285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graphicFrame>
        <p:nvGraphicFramePr>
          <p:cNvPr id="126983" name="Object 6"/>
          <p:cNvGraphicFramePr>
            <a:graphicFrameLocks noChangeAspect="1"/>
          </p:cNvGraphicFramePr>
          <p:nvPr>
            <p:extLst/>
          </p:nvPr>
        </p:nvGraphicFramePr>
        <p:xfrm>
          <a:off x="1651397" y="4498182"/>
          <a:ext cx="4381500" cy="285750"/>
        </p:xfrm>
        <a:graphic>
          <a:graphicData uri="http://schemas.openxmlformats.org/presentationml/2006/ole">
            <mc:AlternateContent xmlns:mc="http://schemas.openxmlformats.org/markup-compatibility/2006">
              <mc:Choice xmlns:v="urn:schemas-microsoft-com:vml" Requires="v">
                <p:oleObj spid="_x0000_s149581" name="公式" r:id="rId10" imgW="5840806" imgH="380862" progId="Equation.3">
                  <p:embed/>
                </p:oleObj>
              </mc:Choice>
              <mc:Fallback>
                <p:oleObj name="公式" r:id="rId10" imgW="5840806" imgH="380862" progId="Equation.3">
                  <p:embed/>
                  <p:pic>
                    <p:nvPicPr>
                      <p:cNvPr id="126983"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1397" y="4498182"/>
                        <a:ext cx="4381500" cy="285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9" name="矩形 8">
            <a:extLst>
              <a:ext uri="{FF2B5EF4-FFF2-40B4-BE49-F238E27FC236}">
                <a16:creationId xmlns:a16="http://schemas.microsoft.com/office/drawing/2014/main" id="{4E3552FC-FAD1-1E45-9658-EA1DBE5B8A10}"/>
              </a:ext>
            </a:extLst>
          </p:cNvPr>
          <p:cNvSpPr/>
          <p:nvPr/>
        </p:nvSpPr>
        <p:spPr>
          <a:xfrm>
            <a:off x="1043608" y="1369218"/>
            <a:ext cx="3312368" cy="169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4943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cap="none" dirty="0">
                <a:effectLst>
                  <a:outerShdw blurRad="38100" dist="38100" dir="2700000" algn="tl">
                    <a:srgbClr val="DDDDDD"/>
                  </a:outerShdw>
                </a:effectLst>
                <a:latin typeface="华文楷体" charset="0"/>
                <a:ea typeface="黑体" charset="0"/>
                <a:cs typeface="黑体" charset="0"/>
              </a:rPr>
              <a:t>实现步骤</a:t>
            </a:r>
          </a:p>
        </p:txBody>
      </p:sp>
      <p:sp>
        <p:nvSpPr>
          <p:cNvPr id="128002" name="内容占位符 2"/>
          <p:cNvSpPr>
            <a:spLocks noGrp="1"/>
          </p:cNvSpPr>
          <p:nvPr>
            <p:ph sz="quarter" idx="1"/>
          </p:nvPr>
        </p:nvSpPr>
        <p:spPr/>
        <p:txBody>
          <a:bodyPr/>
          <a:lstStyle/>
          <a:p>
            <a:pPr marL="0" indent="0" eaLnBrk="1" hangingPunct="1">
              <a:buNone/>
            </a:pPr>
            <a:r>
              <a:rPr lang="en-US" altLang="zh-CN" dirty="0">
                <a:latin typeface="Century Schoolbook" charset="0"/>
                <a:ea typeface="黑体" charset="0"/>
                <a:cs typeface="Times New Roman" charset="0"/>
              </a:rPr>
              <a:t>(4) </a:t>
            </a:r>
            <a:r>
              <a:rPr lang="zh-CN" altLang="en-US" dirty="0">
                <a:latin typeface="Century Schoolbook" charset="0"/>
                <a:ea typeface="黑体" charset="0"/>
                <a:cs typeface="黑体" charset="0"/>
              </a:rPr>
              <a:t>在可行速度空间中选择最优的速度控制指令</a:t>
            </a:r>
          </a:p>
        </p:txBody>
      </p:sp>
      <p:graphicFrame>
        <p:nvGraphicFramePr>
          <p:cNvPr id="128003" name="Object 1"/>
          <p:cNvGraphicFramePr>
            <a:graphicFrameLocks noChangeAspect="1"/>
          </p:cNvGraphicFramePr>
          <p:nvPr>
            <p:extLst/>
          </p:nvPr>
        </p:nvGraphicFramePr>
        <p:xfrm>
          <a:off x="855669" y="1854596"/>
          <a:ext cx="7836000" cy="324000"/>
        </p:xfrm>
        <a:graphic>
          <a:graphicData uri="http://schemas.openxmlformats.org/presentationml/2006/ole">
            <mc:AlternateContent xmlns:mc="http://schemas.openxmlformats.org/markup-compatibility/2006">
              <mc:Choice xmlns:v="urn:schemas-microsoft-com:vml" Requires="v">
                <p:oleObj spid="_x0000_s150620" name="Equation" r:id="rId4" imgW="8291788" imgH="342612" progId="Equation.DSMT4">
                  <p:embed/>
                </p:oleObj>
              </mc:Choice>
              <mc:Fallback>
                <p:oleObj name="Equation" r:id="rId4" imgW="8291788" imgH="342612" progId="Equation.DSMT4">
                  <p:embed/>
                  <p:pic>
                    <p:nvPicPr>
                      <p:cNvPr id="128003"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669" y="1854596"/>
                        <a:ext cx="7836000" cy="3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28004" name="Object 2"/>
          <p:cNvGraphicFramePr>
            <a:graphicFrameLocks noChangeAspect="1"/>
          </p:cNvGraphicFramePr>
          <p:nvPr>
            <p:extLst/>
          </p:nvPr>
        </p:nvGraphicFramePr>
        <p:xfrm>
          <a:off x="1127868" y="2413943"/>
          <a:ext cx="2943225" cy="257175"/>
        </p:xfrm>
        <a:graphic>
          <a:graphicData uri="http://schemas.openxmlformats.org/presentationml/2006/ole">
            <mc:AlternateContent xmlns:mc="http://schemas.openxmlformats.org/markup-compatibility/2006">
              <mc:Choice xmlns:v="urn:schemas-microsoft-com:vml" Requires="v">
                <p:oleObj spid="_x0000_s150621" name="Equation" r:id="rId6" imgW="3923267" imgH="342831" progId="Equation.DSMT4">
                  <p:embed/>
                </p:oleObj>
              </mc:Choice>
              <mc:Fallback>
                <p:oleObj name="Equation" r:id="rId6" imgW="3923267" imgH="342831" progId="Equation.DSMT4">
                  <p:embed/>
                  <p:pic>
                    <p:nvPicPr>
                      <p:cNvPr id="128004"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868" y="2413943"/>
                        <a:ext cx="2943225" cy="25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8005" name="TextBox 13"/>
          <p:cNvSpPr txBox="1">
            <a:spLocks noChangeArrowheads="1"/>
          </p:cNvSpPr>
          <p:nvPr/>
        </p:nvSpPr>
        <p:spPr bwMode="auto">
          <a:xfrm>
            <a:off x="2322840" y="2833042"/>
            <a:ext cx="5378395" cy="1051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pPr>
              <a:spcBef>
                <a:spcPts val="450"/>
              </a:spcBef>
            </a:pPr>
            <a:r>
              <a:rPr kumimoji="0" lang="zh-CN" altLang="en-US" sz="1800">
                <a:latin typeface="SimHei" charset="-122"/>
                <a:ea typeface="SimHei" charset="-122"/>
                <a:cs typeface="SimHei" charset="-122"/>
              </a:rPr>
              <a:t>朝向目标点 ：保证机器人朝目标点运动</a:t>
            </a:r>
          </a:p>
          <a:p>
            <a:pPr>
              <a:spcBef>
                <a:spcPts val="450"/>
              </a:spcBef>
            </a:pPr>
            <a:r>
              <a:rPr kumimoji="0" lang="zh-CN" altLang="en-US" sz="1800">
                <a:latin typeface="SimHei" charset="-122"/>
                <a:ea typeface="SimHei" charset="-122"/>
                <a:cs typeface="SimHei" charset="-122"/>
              </a:rPr>
              <a:t>远离障碍物 ：保证机器人避开障碍物，安全不碰撞</a:t>
            </a:r>
          </a:p>
          <a:p>
            <a:pPr>
              <a:spcBef>
                <a:spcPts val="450"/>
              </a:spcBef>
            </a:pPr>
            <a:r>
              <a:rPr kumimoji="0" lang="zh-CN" altLang="en-US" sz="1800">
                <a:latin typeface="SimHei" charset="-122"/>
                <a:ea typeface="SimHei" charset="-122"/>
                <a:cs typeface="SimHei" charset="-122"/>
              </a:rPr>
              <a:t>速度最大化 ：保证机器人以最大速度运动</a:t>
            </a:r>
          </a:p>
        </p:txBody>
      </p:sp>
      <p:graphicFrame>
        <p:nvGraphicFramePr>
          <p:cNvPr id="128006" name="Object 10"/>
          <p:cNvGraphicFramePr>
            <a:graphicFrameLocks noChangeAspect="1"/>
          </p:cNvGraphicFramePr>
          <p:nvPr>
            <p:extLst/>
          </p:nvPr>
        </p:nvGraphicFramePr>
        <p:xfrm>
          <a:off x="1026249" y="2887811"/>
          <a:ext cx="1285875" cy="257175"/>
        </p:xfrm>
        <a:graphic>
          <a:graphicData uri="http://schemas.openxmlformats.org/presentationml/2006/ole">
            <mc:AlternateContent xmlns:mc="http://schemas.openxmlformats.org/markup-compatibility/2006">
              <mc:Choice xmlns:v="urn:schemas-microsoft-com:vml" Requires="v">
                <p:oleObj spid="_x0000_s150622" name="Equation" r:id="rId8" imgW="1714156" imgH="342831" progId="Equation.DSMT4">
                  <p:embed/>
                </p:oleObj>
              </mc:Choice>
              <mc:Fallback>
                <p:oleObj name="Equation" r:id="rId8" imgW="1714156" imgH="342831" progId="Equation.DSMT4">
                  <p:embed/>
                  <p:pic>
                    <p:nvPicPr>
                      <p:cNvPr id="128006"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6249" y="2887811"/>
                        <a:ext cx="1285875" cy="25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28007" name="Object 11"/>
          <p:cNvGraphicFramePr>
            <a:graphicFrameLocks noChangeAspect="1"/>
          </p:cNvGraphicFramePr>
          <p:nvPr>
            <p:extLst/>
          </p:nvPr>
        </p:nvGraphicFramePr>
        <p:xfrm>
          <a:off x="1026249" y="3211661"/>
          <a:ext cx="876300" cy="257175"/>
        </p:xfrm>
        <a:graphic>
          <a:graphicData uri="http://schemas.openxmlformats.org/presentationml/2006/ole">
            <mc:AlternateContent xmlns:mc="http://schemas.openxmlformats.org/markup-compatibility/2006">
              <mc:Choice xmlns:v="urn:schemas-microsoft-com:vml" Requires="v">
                <p:oleObj spid="_x0000_s150623" name="Equation" r:id="rId10" imgW="1167941" imgH="342831" progId="Equation.DSMT4">
                  <p:embed/>
                </p:oleObj>
              </mc:Choice>
              <mc:Fallback>
                <p:oleObj name="Equation" r:id="rId10" imgW="1167941" imgH="342831" progId="Equation.DSMT4">
                  <p:embed/>
                  <p:pic>
                    <p:nvPicPr>
                      <p:cNvPr id="128007"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6249" y="3211661"/>
                        <a:ext cx="876300" cy="25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28008" name="Object 12"/>
          <p:cNvGraphicFramePr>
            <a:graphicFrameLocks noChangeAspect="1"/>
          </p:cNvGraphicFramePr>
          <p:nvPr>
            <p:extLst/>
          </p:nvPr>
        </p:nvGraphicFramePr>
        <p:xfrm>
          <a:off x="1026249" y="3535511"/>
          <a:ext cx="1247775" cy="257175"/>
        </p:xfrm>
        <a:graphic>
          <a:graphicData uri="http://schemas.openxmlformats.org/presentationml/2006/ole">
            <mc:AlternateContent xmlns:mc="http://schemas.openxmlformats.org/markup-compatibility/2006">
              <mc:Choice xmlns:v="urn:schemas-microsoft-com:vml" Requires="v">
                <p:oleObj spid="_x0000_s150624" name="公式" r:id="rId12" imgW="1663447" imgH="342831" progId="Equation.3">
                  <p:embed/>
                </p:oleObj>
              </mc:Choice>
              <mc:Fallback>
                <p:oleObj name="公式" r:id="rId12" imgW="1663447" imgH="342831" progId="Equation.3">
                  <p:embed/>
                  <p:pic>
                    <p:nvPicPr>
                      <p:cNvPr id="128008"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249" y="3535511"/>
                        <a:ext cx="1247775" cy="25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8009" name="TextBox 17"/>
          <p:cNvSpPr txBox="1">
            <a:spLocks noChangeArrowheads="1"/>
          </p:cNvSpPr>
          <p:nvPr/>
        </p:nvSpPr>
        <p:spPr bwMode="auto">
          <a:xfrm>
            <a:off x="899592" y="3962037"/>
            <a:ext cx="24929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entury Schoolbook" charset="0"/>
                <a:ea typeface="宋体" charset="0"/>
                <a:cs typeface="宋体" charset="0"/>
              </a:defRPr>
            </a:lvl1pPr>
            <a:lvl2pPr marL="742950" indent="-285750">
              <a:defRPr kumimoji="1" sz="2400">
                <a:solidFill>
                  <a:schemeClr val="tx1"/>
                </a:solidFill>
                <a:latin typeface="Century Schoolbook" charset="0"/>
                <a:ea typeface="宋体" charset="0"/>
              </a:defRPr>
            </a:lvl2pPr>
            <a:lvl3pPr marL="1143000" indent="-228600">
              <a:defRPr kumimoji="1" sz="2400">
                <a:solidFill>
                  <a:schemeClr val="tx1"/>
                </a:solidFill>
                <a:latin typeface="Century Schoolbook" charset="0"/>
                <a:ea typeface="宋体" charset="0"/>
              </a:defRPr>
            </a:lvl3pPr>
            <a:lvl4pPr marL="1600200" indent="-228600">
              <a:defRPr kumimoji="1" sz="2400">
                <a:solidFill>
                  <a:schemeClr val="tx1"/>
                </a:solidFill>
                <a:latin typeface="Century Schoolbook" charset="0"/>
                <a:ea typeface="宋体" charset="0"/>
              </a:defRPr>
            </a:lvl4pPr>
            <a:lvl5pPr marL="2057400" indent="-228600">
              <a:defRPr kumimoji="1" sz="2400">
                <a:solidFill>
                  <a:schemeClr val="tx1"/>
                </a:solidFill>
                <a:latin typeface="Century Schoolbook" charset="0"/>
                <a:ea typeface="宋体" charset="0"/>
              </a:defRPr>
            </a:lvl5pPr>
            <a:lvl6pPr marL="2514600" indent="-228600" fontAlgn="base">
              <a:spcBef>
                <a:spcPct val="0"/>
              </a:spcBef>
              <a:spcAft>
                <a:spcPct val="0"/>
              </a:spcAft>
              <a:defRPr kumimoji="1" sz="2400">
                <a:solidFill>
                  <a:schemeClr val="tx1"/>
                </a:solidFill>
                <a:latin typeface="Century Schoolbook" charset="0"/>
                <a:ea typeface="宋体" charset="0"/>
              </a:defRPr>
            </a:lvl6pPr>
            <a:lvl7pPr marL="2971800" indent="-228600" fontAlgn="base">
              <a:spcBef>
                <a:spcPct val="0"/>
              </a:spcBef>
              <a:spcAft>
                <a:spcPct val="0"/>
              </a:spcAft>
              <a:defRPr kumimoji="1" sz="2400">
                <a:solidFill>
                  <a:schemeClr val="tx1"/>
                </a:solidFill>
                <a:latin typeface="Century Schoolbook" charset="0"/>
                <a:ea typeface="宋体" charset="0"/>
              </a:defRPr>
            </a:lvl7pPr>
            <a:lvl8pPr marL="3429000" indent="-228600" fontAlgn="base">
              <a:spcBef>
                <a:spcPct val="0"/>
              </a:spcBef>
              <a:spcAft>
                <a:spcPct val="0"/>
              </a:spcAft>
              <a:defRPr kumimoji="1" sz="2400">
                <a:solidFill>
                  <a:schemeClr val="tx1"/>
                </a:solidFill>
                <a:latin typeface="Century Schoolbook" charset="0"/>
                <a:ea typeface="宋体" charset="0"/>
              </a:defRPr>
            </a:lvl8pPr>
            <a:lvl9pPr marL="3886200" indent="-228600" fontAlgn="base">
              <a:spcBef>
                <a:spcPct val="0"/>
              </a:spcBef>
              <a:spcAft>
                <a:spcPct val="0"/>
              </a:spcAft>
              <a:defRPr kumimoji="1" sz="2400">
                <a:solidFill>
                  <a:schemeClr val="tx1"/>
                </a:solidFill>
                <a:latin typeface="Century Schoolbook" charset="0"/>
                <a:ea typeface="宋体" charset="0"/>
              </a:defRPr>
            </a:lvl9pPr>
          </a:lstStyle>
          <a:p>
            <a:r>
              <a:rPr kumimoji="0" lang="zh-CN" altLang="en-US" sz="1800" dirty="0">
                <a:latin typeface="SimHei" charset="-122"/>
                <a:ea typeface="SimHei" charset="-122"/>
                <a:cs typeface="SimHei" charset="-122"/>
              </a:rPr>
              <a:t>注意各项的归一化处理</a:t>
            </a:r>
          </a:p>
        </p:txBody>
      </p:sp>
    </p:spTree>
    <p:extLst>
      <p:ext uri="{BB962C8B-B14F-4D97-AF65-F5344CB8AC3E}">
        <p14:creationId xmlns:p14="http://schemas.microsoft.com/office/powerpoint/2010/main" val="3549111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2600325" y="2407336"/>
            <a:ext cx="5143500" cy="800100"/>
          </a:xfrm>
        </p:spPr>
        <p:txBody>
          <a:bodyPr>
            <a:normAutofit/>
          </a:bodyPr>
          <a:lstStyle/>
          <a:p>
            <a:pPr algn="ctr" fontAlgn="auto">
              <a:spcAft>
                <a:spcPts val="0"/>
              </a:spcAft>
              <a:defRPr/>
            </a:pPr>
            <a:r>
              <a:rPr lang="zh-CN" altLang="en-US" sz="3000" smtClean="0">
                <a:solidFill>
                  <a:srgbClr val="FFFF00"/>
                </a:solidFill>
                <a:effectLst>
                  <a:outerShdw blurRad="38100" dist="38100" dir="2700000" algn="tl">
                    <a:srgbClr val="000000"/>
                  </a:outerShdw>
                </a:effectLst>
                <a:ea typeface="黑体" pitchFamily="2" charset="-122"/>
                <a:cs typeface="+mj-cs"/>
              </a:rPr>
              <a:t>运动控制</a:t>
            </a:r>
            <a:endParaRPr lang="en-US" altLang="zh-CN" sz="3000" dirty="0">
              <a:solidFill>
                <a:srgbClr val="FFFF00"/>
              </a:solidFill>
              <a:effectLst>
                <a:outerShdw blurRad="38100" dist="38100" dir="2700000" algn="tl">
                  <a:srgbClr val="000000"/>
                </a:outerShdw>
              </a:effectLst>
              <a:ea typeface="黑体" pitchFamily="2" charset="-122"/>
              <a:cs typeface="+mj-cs"/>
            </a:endParaRPr>
          </a:p>
        </p:txBody>
      </p:sp>
      <p:sp>
        <p:nvSpPr>
          <p:cNvPr id="115714" name="文本占位符 2"/>
          <p:cNvSpPr>
            <a:spLocks noGrp="1"/>
          </p:cNvSpPr>
          <p:nvPr>
            <p:ph type="body" idx="1"/>
          </p:nvPr>
        </p:nvSpPr>
        <p:spPr/>
        <p:txBody>
          <a:bodyPr/>
          <a:lstStyle/>
          <a:p>
            <a:pPr>
              <a:buFont typeface="Wingdings 3" charset="0"/>
              <a:buNone/>
            </a:pPr>
            <a:endParaRPr lang="zh-CN" altLang="en-US" b="0">
              <a:latin typeface="Century Schoolbook" charset="0"/>
              <a:ea typeface="宋体" charset="0"/>
            </a:endParaRPr>
          </a:p>
        </p:txBody>
      </p:sp>
    </p:spTree>
    <p:extLst>
      <p:ext uri="{BB962C8B-B14F-4D97-AF65-F5344CB8AC3E}">
        <p14:creationId xmlns:p14="http://schemas.microsoft.com/office/powerpoint/2010/main" val="3729378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标题 1"/>
          <p:cNvSpPr>
            <a:spLocks noGrp="1"/>
          </p:cNvSpPr>
          <p:nvPr>
            <p:ph type="title"/>
          </p:nvPr>
        </p:nvSpPr>
        <p:spPr/>
        <p:txBody>
          <a:bodyPr/>
          <a:lstStyle/>
          <a:p>
            <a:pPr fontAlgn="auto">
              <a:spcAft>
                <a:spcPts val="0"/>
              </a:spcAft>
              <a:defRPr/>
            </a:pPr>
            <a:r>
              <a:rPr lang="zh-CN" altLang="en-US" dirty="0">
                <a:effectLst>
                  <a:outerShdw blurRad="38100" dist="38100" dir="2700000" algn="tl">
                    <a:srgbClr val="C0C0C0"/>
                  </a:outerShdw>
                </a:effectLst>
                <a:ea typeface="黑体" pitchFamily="2" charset="-122"/>
                <a:cs typeface="+mj-cs"/>
              </a:rPr>
              <a:t>运动学建模问题：以差分驱动机器人为例</a:t>
            </a:r>
          </a:p>
        </p:txBody>
      </p:sp>
      <p:pic>
        <p:nvPicPr>
          <p:cNvPr id="76803" name="Picture 2"/>
          <p:cNvPicPr>
            <a:picLocks noChangeAspect="1" noChangeArrowheads="1"/>
          </p:cNvPicPr>
          <p:nvPr/>
        </p:nvPicPr>
        <p:blipFill>
          <a:blip r:embed="rId4">
            <a:extLst>
              <a:ext uri="{28A0092B-C50C-407E-A947-70E740481C1C}">
                <a14:useLocalDpi xmlns:a14="http://schemas.microsoft.com/office/drawing/2010/main" val="0"/>
              </a:ext>
            </a:extLst>
          </a:blip>
          <a:srcRect b="20905"/>
          <a:stretch>
            <a:fillRect/>
          </a:stretch>
        </p:blipFill>
        <p:spPr bwMode="auto">
          <a:xfrm>
            <a:off x="1643235" y="1269206"/>
            <a:ext cx="4528965"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808" name="Rectangle 8"/>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sp>
        <p:nvSpPr>
          <p:cNvPr id="2" name="文本框 1"/>
          <p:cNvSpPr txBox="1"/>
          <p:nvPr/>
        </p:nvSpPr>
        <p:spPr>
          <a:xfrm>
            <a:off x="1643236" y="3904059"/>
            <a:ext cx="5757690" cy="900246"/>
          </a:xfrm>
          <a:prstGeom prst="rect">
            <a:avLst/>
          </a:prstGeom>
          <a:noFill/>
        </p:spPr>
        <p:txBody>
          <a:bodyPr wrap="square" rtlCol="0">
            <a:spAutoFit/>
          </a:bodyPr>
          <a:lstStyle/>
          <a:p>
            <a:pPr>
              <a:lnSpc>
                <a:spcPct val="125000"/>
              </a:lnSpc>
            </a:pPr>
            <a:r>
              <a:rPr lang="zh-CN" altLang="en-US" sz="2100" dirty="0">
                <a:latin typeface="SimHei" charset="-122"/>
                <a:ea typeface="SimHei" charset="-122"/>
                <a:cs typeface="SimHei" charset="-122"/>
              </a:rPr>
              <a:t>由两个独立驱动转速的固定标准轮和一个无驱动的随动脚轮组成</a:t>
            </a:r>
            <a:endParaRPr lang="en-US" altLang="zh-CN" sz="2100" dirty="0">
              <a:latin typeface="SimHei" charset="-122"/>
              <a:ea typeface="SimHei" charset="-122"/>
              <a:cs typeface="SimHei" charset="-122"/>
            </a:endParaRPr>
          </a:p>
        </p:txBody>
      </p:sp>
      <p:sp>
        <p:nvSpPr>
          <p:cNvPr id="16" name="内容占位符 5"/>
          <p:cNvSpPr>
            <a:spLocks noGrp="1"/>
          </p:cNvSpPr>
          <p:nvPr>
            <p:ph sz="quarter" idx="1"/>
          </p:nvPr>
        </p:nvSpPr>
        <p:spPr>
          <a:xfrm>
            <a:off x="4286250" y="1484710"/>
            <a:ext cx="3228975" cy="1356122"/>
          </a:xfrm>
        </p:spPr>
        <p:txBody>
          <a:bodyPr/>
          <a:lstStyle/>
          <a:p>
            <a:pPr lvl="1"/>
            <a:r>
              <a:rPr lang="zh-CN" altLang="en-US" sz="1800" dirty="0">
                <a:latin typeface="Century Schoolbook" charset="0"/>
                <a:ea typeface="黑体" charset="0"/>
                <a:cs typeface="黑体" charset="0"/>
              </a:rPr>
              <a:t>轮子半径为</a:t>
            </a:r>
            <a:endParaRPr lang="en-US" altLang="zh-CN" sz="1800" dirty="0">
              <a:latin typeface="Century Schoolbook" charset="0"/>
              <a:ea typeface="黑体" charset="0"/>
              <a:cs typeface="黑体" charset="0"/>
            </a:endParaRPr>
          </a:p>
          <a:p>
            <a:pPr lvl="1"/>
            <a:r>
              <a:rPr lang="zh-CN" altLang="en-US" sz="1800" dirty="0">
                <a:latin typeface="Century Schoolbook" charset="0"/>
                <a:ea typeface="黑体" charset="0"/>
                <a:cs typeface="黑体" charset="0"/>
              </a:rPr>
              <a:t>轮子到两轮中间中点</a:t>
            </a:r>
            <a:r>
              <a:rPr lang="en-US" altLang="zh-CN" sz="1800" dirty="0">
                <a:latin typeface="Century Schoolbook" charset="0"/>
                <a:ea typeface="黑体" charset="0"/>
                <a:cs typeface="黑体" charset="0"/>
              </a:rPr>
              <a:t>P</a:t>
            </a:r>
            <a:r>
              <a:rPr lang="zh-CN" altLang="en-US" sz="1800" dirty="0">
                <a:latin typeface="Century Schoolbook" charset="0"/>
                <a:ea typeface="黑体" charset="0"/>
                <a:cs typeface="黑体" charset="0"/>
              </a:rPr>
              <a:t>的距离为</a:t>
            </a:r>
            <a:endParaRPr lang="en-US" altLang="zh-CN" sz="1800" dirty="0">
              <a:latin typeface="Century Schoolbook" charset="0"/>
              <a:ea typeface="黑体" charset="0"/>
              <a:cs typeface="黑体" charset="0"/>
            </a:endParaRPr>
          </a:p>
          <a:p>
            <a:pPr lvl="1"/>
            <a:r>
              <a:rPr lang="zh-CN" altLang="en-US" sz="1800" dirty="0">
                <a:latin typeface="Century Schoolbook" charset="0"/>
                <a:ea typeface="黑体" charset="0"/>
                <a:cs typeface="黑体" charset="0"/>
              </a:rPr>
              <a:t>两轮旋转速度分别为</a:t>
            </a:r>
            <a:endParaRPr lang="en-US" altLang="zh-CN" sz="1800" dirty="0">
              <a:latin typeface="Century Schoolbook" charset="0"/>
              <a:ea typeface="黑体" charset="0"/>
              <a:cs typeface="黑体" charset="0"/>
            </a:endParaRPr>
          </a:p>
          <a:p>
            <a:endParaRPr lang="en-US" altLang="zh-CN" sz="2100" dirty="0"/>
          </a:p>
        </p:txBody>
      </p:sp>
      <p:graphicFrame>
        <p:nvGraphicFramePr>
          <p:cNvPr id="17" name="Object 3"/>
          <p:cNvGraphicFramePr>
            <a:graphicFrameLocks noChangeAspect="1"/>
          </p:cNvGraphicFramePr>
          <p:nvPr>
            <p:extLst/>
          </p:nvPr>
        </p:nvGraphicFramePr>
        <p:xfrm>
          <a:off x="6048971" y="1541263"/>
          <a:ext cx="215503" cy="215504"/>
        </p:xfrm>
        <a:graphic>
          <a:graphicData uri="http://schemas.openxmlformats.org/presentationml/2006/ole">
            <mc:AlternateContent xmlns:mc="http://schemas.openxmlformats.org/markup-compatibility/2006">
              <mc:Choice xmlns:v="urn:schemas-microsoft-com:vml" Requires="v">
                <p:oleObj spid="_x0000_s151605" name="Equation" r:id="rId5" imgW="151941" imgH="177815" progId="Equation.DSMT4">
                  <p:embed/>
                </p:oleObj>
              </mc:Choice>
              <mc:Fallback>
                <p:oleObj name="Equation" r:id="rId5" imgW="151941" imgH="177815" progId="Equation.DSMT4">
                  <p:embed/>
                  <p:pic>
                    <p:nvPicPr>
                      <p:cNvPr id="1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971" y="1541263"/>
                        <a:ext cx="215503" cy="215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8" name="Object 4"/>
          <p:cNvGraphicFramePr>
            <a:graphicFrameLocks noChangeAspect="1"/>
          </p:cNvGraphicFramePr>
          <p:nvPr>
            <p:extLst/>
          </p:nvPr>
        </p:nvGraphicFramePr>
        <p:xfrm>
          <a:off x="5613798" y="2131814"/>
          <a:ext cx="215503" cy="270272"/>
        </p:xfrm>
        <a:graphic>
          <a:graphicData uri="http://schemas.openxmlformats.org/presentationml/2006/ole">
            <mc:AlternateContent xmlns:mc="http://schemas.openxmlformats.org/markup-compatibility/2006">
              <mc:Choice xmlns:v="urn:schemas-microsoft-com:vml" Requires="v">
                <p:oleObj spid="_x0000_s151606" name="Equation" r:id="rId7" imgW="114025" imgH="253939" progId="Equation.DSMT4">
                  <p:embed/>
                </p:oleObj>
              </mc:Choice>
              <mc:Fallback>
                <p:oleObj name="Equation" r:id="rId7" imgW="114025" imgH="253939" progId="Equation.DSMT4">
                  <p:embed/>
                  <p:pic>
                    <p:nvPicPr>
                      <p:cNvPr id="1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3798" y="2131814"/>
                        <a:ext cx="215503" cy="270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9" name="Object 5"/>
          <p:cNvGraphicFramePr>
            <a:graphicFrameLocks noChangeAspect="1"/>
          </p:cNvGraphicFramePr>
          <p:nvPr>
            <p:extLst/>
          </p:nvPr>
        </p:nvGraphicFramePr>
        <p:xfrm>
          <a:off x="7065169" y="2352080"/>
          <a:ext cx="621506" cy="391716"/>
        </p:xfrm>
        <a:graphic>
          <a:graphicData uri="http://schemas.openxmlformats.org/presentationml/2006/ole">
            <mc:AlternateContent xmlns:mc="http://schemas.openxmlformats.org/markup-compatibility/2006">
              <mc:Choice xmlns:v="urn:schemas-microsoft-com:vml" Requires="v">
                <p:oleObj spid="_x0000_s151607" name="公式" r:id="rId9" imgW="584200" imgH="368300" progId="Equation.3">
                  <p:embed/>
                </p:oleObj>
              </mc:Choice>
              <mc:Fallback>
                <p:oleObj name="公式" r:id="rId9" imgW="584200" imgH="368300" progId="Equation.3">
                  <p:embed/>
                  <p:pic>
                    <p:nvPicPr>
                      <p:cNvPr id="1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5169" y="2352080"/>
                        <a:ext cx="621506" cy="391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055041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p:txBody>
          <a:bodyPr>
            <a:normAutofit/>
          </a:bodyPr>
          <a:lstStyle/>
          <a:p>
            <a:pPr fontAlgn="auto">
              <a:spcAft>
                <a:spcPts val="0"/>
              </a:spcAft>
              <a:defRPr/>
            </a:pPr>
            <a:r>
              <a:rPr lang="zh-CN" altLang="en-US" dirty="0">
                <a:effectLst>
                  <a:outerShdw blurRad="38100" dist="38100" dir="2700000" algn="tl">
                    <a:srgbClr val="C0C0C0"/>
                  </a:outerShdw>
                </a:effectLst>
                <a:ea typeface="黑体" pitchFamily="2" charset="-122"/>
              </a:rPr>
              <a:t>作用合成的运动建模</a:t>
            </a:r>
            <a:r>
              <a:rPr lang="zh-CN" altLang="en-US" dirty="0">
                <a:effectLst>
                  <a:outerShdw blurRad="38100" dist="38100" dir="2700000" algn="tl">
                    <a:srgbClr val="C0C0C0"/>
                  </a:outerShdw>
                </a:effectLst>
                <a:ea typeface="黑体" pitchFamily="2" charset="-122"/>
                <a:cs typeface="+mj-cs"/>
              </a:rPr>
              <a:t>（</a:t>
            </a:r>
            <a:r>
              <a:rPr lang="en-US" altLang="zh-CN" dirty="0">
                <a:effectLst>
                  <a:outerShdw blurRad="38100" dist="38100" dir="2700000" algn="tl">
                    <a:srgbClr val="C0C0C0"/>
                  </a:outerShdw>
                </a:effectLst>
                <a:ea typeface="黑体" pitchFamily="2" charset="-122"/>
                <a:cs typeface="+mj-cs"/>
              </a:rPr>
              <a:t>1</a:t>
            </a:r>
            <a:r>
              <a:rPr lang="zh-CN" altLang="en-US" dirty="0">
                <a:effectLst>
                  <a:outerShdw blurRad="38100" dist="38100" dir="2700000" algn="tl">
                    <a:srgbClr val="C0C0C0"/>
                  </a:outerShdw>
                </a:effectLst>
                <a:ea typeface="黑体" pitchFamily="2" charset="-122"/>
                <a:cs typeface="+mj-cs"/>
              </a:rPr>
              <a:t>）</a:t>
            </a:r>
          </a:p>
        </p:txBody>
      </p:sp>
      <p:sp>
        <p:nvSpPr>
          <p:cNvPr id="3082" name="内容占位符 2"/>
          <p:cNvSpPr>
            <a:spLocks noGrp="1"/>
          </p:cNvSpPr>
          <p:nvPr>
            <p:ph sz="quarter" idx="1"/>
          </p:nvPr>
        </p:nvSpPr>
        <p:spPr/>
        <p:txBody>
          <a:bodyPr/>
          <a:lstStyle/>
          <a:p>
            <a:pPr>
              <a:lnSpc>
                <a:spcPct val="120000"/>
              </a:lnSpc>
            </a:pPr>
            <a:r>
              <a:rPr lang="zh-CN" altLang="en-US" sz="1950" dirty="0">
                <a:latin typeface="Century Schoolbook" charset="0"/>
                <a:ea typeface="黑体" charset="0"/>
                <a:cs typeface="黑体" charset="0"/>
              </a:rPr>
              <a:t>机器人运动是每个轮子的旋转速度对</a:t>
            </a:r>
            <a:r>
              <a:rPr lang="en-US" altLang="zh-CN" sz="1950" dirty="0">
                <a:latin typeface="Century Schoolbook" charset="0"/>
                <a:ea typeface="黑体" charset="0"/>
                <a:cs typeface="黑体" charset="0"/>
              </a:rPr>
              <a:t>P</a:t>
            </a:r>
            <a:r>
              <a:rPr lang="zh-CN" altLang="en-US" sz="1950" dirty="0">
                <a:latin typeface="Century Schoolbook" charset="0"/>
                <a:ea typeface="黑体" charset="0"/>
                <a:cs typeface="黑体" charset="0"/>
              </a:rPr>
              <a:t>点作用的叠加</a:t>
            </a:r>
            <a:endParaRPr lang="en-US" altLang="zh-CN" sz="1950" dirty="0">
              <a:latin typeface="Century Schoolbook" charset="0"/>
              <a:ea typeface="黑体" charset="0"/>
              <a:cs typeface="黑体" charset="0"/>
            </a:endParaRPr>
          </a:p>
          <a:p>
            <a:pPr>
              <a:lnSpc>
                <a:spcPct val="120000"/>
              </a:lnSpc>
            </a:pPr>
            <a:r>
              <a:rPr lang="zh-CN" altLang="en-US" sz="1950" dirty="0">
                <a:latin typeface="Century Schoolbook" charset="0"/>
                <a:ea typeface="黑体" charset="0"/>
                <a:cs typeface="黑体" charset="0"/>
              </a:rPr>
              <a:t>对</a:t>
            </a:r>
            <a:r>
              <a:rPr lang="en-US" altLang="zh-CN" sz="1950" dirty="0">
                <a:latin typeface="Century Schoolbook" charset="0"/>
                <a:ea typeface="黑体" charset="0"/>
                <a:cs typeface="黑体" charset="0"/>
              </a:rPr>
              <a:t>P</a:t>
            </a:r>
            <a:r>
              <a:rPr lang="zh-CN" altLang="en-US" sz="1950" dirty="0">
                <a:latin typeface="Century Schoolbook" charset="0"/>
                <a:ea typeface="黑体" charset="0"/>
                <a:cs typeface="黑体" charset="0"/>
              </a:rPr>
              <a:t>点在      方向平移速度的作用</a:t>
            </a:r>
            <a:endParaRPr lang="en-US" altLang="zh-CN" sz="1950" dirty="0">
              <a:latin typeface="Century Schoolbook" charset="0"/>
              <a:ea typeface="黑体" charset="0"/>
              <a:cs typeface="黑体" charset="0"/>
            </a:endParaRPr>
          </a:p>
          <a:p>
            <a:pPr lvl="1">
              <a:lnSpc>
                <a:spcPct val="120000"/>
              </a:lnSpc>
            </a:pPr>
            <a:r>
              <a:rPr lang="zh-CN" altLang="en-US" sz="1800" b="0" dirty="0">
                <a:latin typeface="Century Schoolbook" charset="0"/>
                <a:ea typeface="黑体" charset="0"/>
                <a:cs typeface="黑体" charset="0"/>
              </a:rPr>
              <a:t>一个旋转，一个静止</a:t>
            </a:r>
            <a:endParaRPr lang="en-US" altLang="zh-CN" sz="1800" b="0" dirty="0">
              <a:latin typeface="Century Schoolbook" charset="0"/>
              <a:ea typeface="黑体" charset="0"/>
              <a:cs typeface="黑体" charset="0"/>
            </a:endParaRPr>
          </a:p>
          <a:p>
            <a:pPr lvl="1">
              <a:lnSpc>
                <a:spcPct val="120000"/>
              </a:lnSpc>
            </a:pPr>
            <a:endParaRPr lang="en-US" altLang="zh-CN" sz="1950" dirty="0">
              <a:latin typeface="Century Schoolbook" charset="0"/>
              <a:ea typeface="黑体" charset="0"/>
              <a:cs typeface="黑体" charset="0"/>
            </a:endParaRPr>
          </a:p>
          <a:p>
            <a:pPr lvl="1">
              <a:lnSpc>
                <a:spcPct val="120000"/>
              </a:lnSpc>
              <a:spcBef>
                <a:spcPts val="1800"/>
              </a:spcBef>
            </a:pPr>
            <a:r>
              <a:rPr lang="zh-CN" altLang="en-US" sz="1800" b="0" dirty="0">
                <a:latin typeface="Century Schoolbook" charset="0"/>
                <a:ea typeface="黑体" charset="0"/>
                <a:cs typeface="黑体" charset="0"/>
              </a:rPr>
              <a:t>同时旋转</a:t>
            </a:r>
            <a:endParaRPr lang="en-US" altLang="zh-CN" sz="1800" b="0" dirty="0">
              <a:latin typeface="Century Schoolbook" charset="0"/>
              <a:ea typeface="黑体" charset="0"/>
              <a:cs typeface="黑体" charset="0"/>
            </a:endParaRPr>
          </a:p>
          <a:p>
            <a:pPr lvl="1">
              <a:lnSpc>
                <a:spcPct val="120000"/>
              </a:lnSpc>
            </a:pPr>
            <a:endParaRPr lang="en-US" altLang="zh-CN" sz="1950" dirty="0">
              <a:latin typeface="Century Schoolbook" charset="0"/>
              <a:ea typeface="黑体" charset="0"/>
              <a:cs typeface="黑体" charset="0"/>
            </a:endParaRPr>
          </a:p>
          <a:p>
            <a:pPr marL="204788" lvl="1">
              <a:lnSpc>
                <a:spcPct val="120000"/>
              </a:lnSpc>
              <a:spcBef>
                <a:spcPts val="450"/>
              </a:spcBef>
              <a:buSzPct val="70000"/>
              <a:buFont typeface="Wingdings" charset="0"/>
              <a:buChar char=""/>
            </a:pPr>
            <a:r>
              <a:rPr lang="zh-CN" altLang="en-US" sz="1950" dirty="0">
                <a:latin typeface="Century Schoolbook" charset="0"/>
                <a:ea typeface="黑体" charset="0"/>
                <a:cs typeface="黑体" charset="0"/>
              </a:rPr>
              <a:t>对</a:t>
            </a:r>
            <a:r>
              <a:rPr lang="en-US" altLang="zh-CN" sz="1950" dirty="0">
                <a:latin typeface="Century Schoolbook" charset="0"/>
                <a:ea typeface="黑体" charset="0"/>
                <a:cs typeface="黑体" charset="0"/>
              </a:rPr>
              <a:t>P</a:t>
            </a:r>
            <a:r>
              <a:rPr lang="zh-CN" altLang="en-US" sz="1950" dirty="0">
                <a:latin typeface="Century Schoolbook" charset="0"/>
                <a:ea typeface="黑体" charset="0"/>
                <a:cs typeface="黑体" charset="0"/>
              </a:rPr>
              <a:t>点在     方向平移速度的作用</a:t>
            </a:r>
            <a:endParaRPr lang="en-US" altLang="zh-CN" sz="1950" dirty="0">
              <a:latin typeface="Century Schoolbook" charset="0"/>
              <a:ea typeface="黑体" charset="0"/>
              <a:cs typeface="黑体" charset="0"/>
            </a:endParaRPr>
          </a:p>
          <a:p>
            <a:pPr lvl="1">
              <a:lnSpc>
                <a:spcPct val="120000"/>
              </a:lnSpc>
            </a:pPr>
            <a:endParaRPr lang="en-US" altLang="zh-CN" sz="1950" dirty="0">
              <a:latin typeface="Century Schoolbook" charset="0"/>
              <a:ea typeface="黑体" charset="0"/>
              <a:cs typeface="黑体" charset="0"/>
            </a:endParaRPr>
          </a:p>
        </p:txBody>
      </p:sp>
      <p:pic>
        <p:nvPicPr>
          <p:cNvPr id="77827"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368528" y="1677130"/>
            <a:ext cx="3318271" cy="32248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8" name="Rectangle 6"/>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sp>
        <p:nvSpPr>
          <p:cNvPr id="77829" name="Rectangle 10"/>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sp>
        <p:nvSpPr>
          <p:cNvPr id="77830" name="Rectangle 12"/>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sp>
        <p:nvSpPr>
          <p:cNvPr id="77831" name="Rectangle 14"/>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graphicFrame>
        <p:nvGraphicFramePr>
          <p:cNvPr id="2" name="Object 4"/>
          <p:cNvGraphicFramePr>
            <a:graphicFrameLocks noChangeAspect="1"/>
          </p:cNvGraphicFramePr>
          <p:nvPr>
            <p:extLst/>
          </p:nvPr>
        </p:nvGraphicFramePr>
        <p:xfrm>
          <a:off x="1727526" y="1677130"/>
          <a:ext cx="365522" cy="351234"/>
        </p:xfrm>
        <a:graphic>
          <a:graphicData uri="http://schemas.openxmlformats.org/presentationml/2006/ole">
            <mc:AlternateContent xmlns:mc="http://schemas.openxmlformats.org/markup-compatibility/2006">
              <mc:Choice xmlns:v="urn:schemas-microsoft-com:vml" Requires="v">
                <p:oleObj spid="_x0000_s153687" name="Equation" r:id="rId5" imgW="342831" imgH="330154" progId="Equation.DSMT4">
                  <p:embed/>
                </p:oleObj>
              </mc:Choice>
              <mc:Fallback>
                <p:oleObj name="Equation" r:id="rId5" imgW="342831" imgH="330154" progId="Equation.DSMT4">
                  <p:embed/>
                  <p:pic>
                    <p:nvPicPr>
                      <p:cNvPr id="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526" y="1677130"/>
                        <a:ext cx="365522" cy="351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080" name="Object 5"/>
          <p:cNvGraphicFramePr>
            <a:graphicFrameLocks noChangeAspect="1"/>
          </p:cNvGraphicFramePr>
          <p:nvPr>
            <p:extLst/>
          </p:nvPr>
        </p:nvGraphicFramePr>
        <p:xfrm>
          <a:off x="1546027" y="2473797"/>
          <a:ext cx="3565922" cy="402431"/>
        </p:xfrm>
        <a:graphic>
          <a:graphicData uri="http://schemas.openxmlformats.org/presentationml/2006/ole">
            <mc:AlternateContent xmlns:mc="http://schemas.openxmlformats.org/markup-compatibility/2006">
              <mc:Choice xmlns:v="urn:schemas-microsoft-com:vml" Requires="v">
                <p:oleObj spid="_x0000_s153688" name="公式" r:id="rId7" imgW="3263900" imgH="368300" progId="Equation.3">
                  <p:embed/>
                </p:oleObj>
              </mc:Choice>
              <mc:Fallback>
                <p:oleObj name="公式" r:id="rId7" imgW="3263900" imgH="368300" progId="Equation.3">
                  <p:embed/>
                  <p:pic>
                    <p:nvPicPr>
                      <p:cNvPr id="308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6027" y="2473797"/>
                        <a:ext cx="3565922" cy="402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081" name="Object 7"/>
          <p:cNvGraphicFramePr>
            <a:graphicFrameLocks noChangeAspect="1"/>
          </p:cNvGraphicFramePr>
          <p:nvPr>
            <p:extLst/>
          </p:nvPr>
        </p:nvGraphicFramePr>
        <p:xfrm>
          <a:off x="2172296" y="3360841"/>
          <a:ext cx="2313384" cy="420291"/>
        </p:xfrm>
        <a:graphic>
          <a:graphicData uri="http://schemas.openxmlformats.org/presentationml/2006/ole">
            <mc:AlternateContent xmlns:mc="http://schemas.openxmlformats.org/markup-compatibility/2006">
              <mc:Choice xmlns:v="urn:schemas-microsoft-com:vml" Requires="v">
                <p:oleObj spid="_x0000_s153689" name="公式" r:id="rId9" imgW="2019300" imgH="368300" progId="Equation.3">
                  <p:embed/>
                </p:oleObj>
              </mc:Choice>
              <mc:Fallback>
                <p:oleObj name="公式" r:id="rId9" imgW="2019300" imgH="368300" progId="Equation.3">
                  <p:embed/>
                  <p:pic>
                    <p:nvPicPr>
                      <p:cNvPr id="308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2296" y="3360841"/>
                        <a:ext cx="2313384" cy="420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 name="Object 8"/>
          <p:cNvGraphicFramePr>
            <a:graphicFrameLocks noChangeAspect="1"/>
          </p:cNvGraphicFramePr>
          <p:nvPr>
            <p:extLst/>
          </p:nvPr>
        </p:nvGraphicFramePr>
        <p:xfrm>
          <a:off x="1727526" y="3837758"/>
          <a:ext cx="283369" cy="391715"/>
        </p:xfrm>
        <a:graphic>
          <a:graphicData uri="http://schemas.openxmlformats.org/presentationml/2006/ole">
            <mc:AlternateContent xmlns:mc="http://schemas.openxmlformats.org/markup-compatibility/2006">
              <mc:Choice xmlns:v="urn:schemas-microsoft-com:vml" Requires="v">
                <p:oleObj spid="_x0000_s153690" name="公式" r:id="rId11" imgW="266700" imgH="368300" progId="Equation.3">
                  <p:embed/>
                </p:oleObj>
              </mc:Choice>
              <mc:Fallback>
                <p:oleObj name="公式" r:id="rId11" imgW="266700" imgH="368300" progId="Equation.3">
                  <p:embed/>
                  <p:pic>
                    <p:nvPicPr>
                      <p:cNvPr id="3"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7526" y="3837758"/>
                        <a:ext cx="283369" cy="39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 name="Object 9"/>
          <p:cNvGraphicFramePr>
            <a:graphicFrameLocks noChangeAspect="1"/>
          </p:cNvGraphicFramePr>
          <p:nvPr>
            <p:extLst/>
          </p:nvPr>
        </p:nvGraphicFramePr>
        <p:xfrm>
          <a:off x="2490207" y="4289102"/>
          <a:ext cx="846534" cy="465534"/>
        </p:xfrm>
        <a:graphic>
          <a:graphicData uri="http://schemas.openxmlformats.org/presentationml/2006/ole">
            <mc:AlternateContent xmlns:mc="http://schemas.openxmlformats.org/markup-compatibility/2006">
              <mc:Choice xmlns:v="urn:schemas-microsoft-com:vml" Requires="v">
                <p:oleObj spid="_x0000_s153691" name="公式" r:id="rId13" imgW="635000" imgH="355600" progId="Equation.3">
                  <p:embed/>
                </p:oleObj>
              </mc:Choice>
              <mc:Fallback>
                <p:oleObj name="公式" r:id="rId13" imgW="635000" imgH="355600" progId="Equation.3">
                  <p:embed/>
                  <p:pic>
                    <p:nvPicPr>
                      <p:cNvPr id="4"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0207" y="4289102"/>
                        <a:ext cx="846534" cy="465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nvGrpSpPr>
          <p:cNvPr id="5" name="组合 4">
            <a:extLst>
              <a:ext uri="{FF2B5EF4-FFF2-40B4-BE49-F238E27FC236}">
                <a16:creationId xmlns:a16="http://schemas.microsoft.com/office/drawing/2014/main" id="{1ABFA0F7-617D-944D-BCB2-3313B41B6B47}"/>
              </a:ext>
            </a:extLst>
          </p:cNvPr>
          <p:cNvGrpSpPr>
            <a:grpSpLocks noChangeAspect="1"/>
          </p:cNvGrpSpPr>
          <p:nvPr/>
        </p:nvGrpSpPr>
        <p:grpSpPr>
          <a:xfrm>
            <a:off x="6608816" y="1329949"/>
            <a:ext cx="1045597" cy="1045596"/>
            <a:chOff x="6608816" y="1029524"/>
            <a:chExt cx="1444274" cy="1444273"/>
          </a:xfrm>
        </p:grpSpPr>
        <p:pic>
          <p:nvPicPr>
            <p:cNvPr id="14" name="图片 13">
              <a:extLst>
                <a:ext uri="{FF2B5EF4-FFF2-40B4-BE49-F238E27FC236}">
                  <a16:creationId xmlns:a16="http://schemas.microsoft.com/office/drawing/2014/main" id="{07C2F6B2-98D2-D44A-82FF-28E44B1CD83A}"/>
                </a:ext>
              </a:extLst>
            </p:cNvPr>
            <p:cNvPicPr>
              <a:picLocks noChangeAspect="1"/>
            </p:cNvPicPr>
            <p:nvPr/>
          </p:nvPicPr>
          <p:blipFill>
            <a:blip r:embed="rId15"/>
            <a:stretch>
              <a:fillRect/>
            </a:stretch>
          </p:blipFill>
          <p:spPr>
            <a:xfrm>
              <a:off x="6608816" y="1029524"/>
              <a:ext cx="1444274" cy="1444273"/>
            </a:xfrm>
            <a:prstGeom prst="rect">
              <a:avLst/>
            </a:prstGeom>
          </p:spPr>
        </p:pic>
        <p:pic>
          <p:nvPicPr>
            <p:cNvPr id="15" name="图片 14">
              <a:extLst>
                <a:ext uri="{FF2B5EF4-FFF2-40B4-BE49-F238E27FC236}">
                  <a16:creationId xmlns:a16="http://schemas.microsoft.com/office/drawing/2014/main" id="{2A90CBB2-ECDB-ED42-AFBE-83AF86686841}"/>
                </a:ext>
              </a:extLst>
            </p:cNvPr>
            <p:cNvPicPr>
              <a:picLocks noChangeAspect="1"/>
            </p:cNvPicPr>
            <p:nvPr/>
          </p:nvPicPr>
          <p:blipFill>
            <a:blip r:embed="rId16">
              <a:duotone>
                <a:srgbClr val="4472C4">
                  <a:shade val="45000"/>
                  <a:satMod val="135000"/>
                </a:srgbClr>
                <a:prstClr val="white"/>
              </a:duotone>
              <a:extLst>
                <a:ext uri="{BEBA8EAE-BF5A-486C-A8C5-ECC9F3942E4B}">
                  <a14:imgProps xmlns:a14="http://schemas.microsoft.com/office/drawing/2010/main">
                    <a14:imgLayer r:embed="rId17">
                      <a14:imgEffect>
                        <a14:backgroundRemoval t="0" b="99840" l="2875" r="95847"/>
                      </a14:imgEffect>
                    </a14:imgLayer>
                  </a14:imgProps>
                </a:ext>
              </a:extLst>
            </a:blip>
            <a:stretch>
              <a:fillRect/>
            </a:stretch>
          </p:blipFill>
          <p:spPr>
            <a:xfrm rot="10394037">
              <a:off x="7113004" y="1533216"/>
              <a:ext cx="457111" cy="457111"/>
            </a:xfrm>
            <a:prstGeom prst="rect">
              <a:avLst/>
            </a:prstGeom>
          </p:spPr>
        </p:pic>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2C171B7-40EE-A741-AF29-3924B56D542C}"/>
                  </a:ext>
                </a:extLst>
              </p:cNvPr>
              <p:cNvSpPr txBox="1"/>
              <p:nvPr/>
            </p:nvSpPr>
            <p:spPr>
              <a:xfrm>
                <a:off x="7296679" y="1676260"/>
                <a:ext cx="3232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𝜑</m:t>
                              </m:r>
                            </m:e>
                          </m:acc>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6" name="文本框 5">
                <a:extLst>
                  <a:ext uri="{FF2B5EF4-FFF2-40B4-BE49-F238E27FC236}">
                    <a16:creationId xmlns:a16="http://schemas.microsoft.com/office/drawing/2014/main" id="{D2C171B7-40EE-A741-AF29-3924B56D542C}"/>
                  </a:ext>
                </a:extLst>
              </p:cNvPr>
              <p:cNvSpPr txBox="1">
                <a:spLocks noRot="1" noChangeAspect="1" noMove="1" noResize="1" noEditPoints="1" noAdjustHandles="1" noChangeArrowheads="1" noChangeShapeType="1" noTextEdit="1"/>
              </p:cNvSpPr>
              <p:nvPr/>
            </p:nvSpPr>
            <p:spPr>
              <a:xfrm>
                <a:off x="7296679" y="1676260"/>
                <a:ext cx="323230" cy="276999"/>
              </a:xfrm>
              <a:prstGeom prst="rect">
                <a:avLst/>
              </a:prstGeom>
              <a:blipFill>
                <a:blip r:embed="rId18"/>
                <a:stretch>
                  <a:fillRect l="-15385" b="-27273"/>
                </a:stretch>
              </a:blipFill>
            </p:spPr>
            <p:txBody>
              <a:bodyPr/>
              <a:lstStyle/>
              <a:p>
                <a:r>
                  <a:rPr lang="zh-CN" altLang="en-US">
                    <a:noFill/>
                  </a:rPr>
                  <a:t> </a:t>
                </a:r>
              </a:p>
            </p:txBody>
          </p:sp>
        </mc:Fallback>
      </mc:AlternateContent>
      <p:cxnSp>
        <p:nvCxnSpPr>
          <p:cNvPr id="8" name="直线连接符 7">
            <a:extLst>
              <a:ext uri="{FF2B5EF4-FFF2-40B4-BE49-F238E27FC236}">
                <a16:creationId xmlns:a16="http://schemas.microsoft.com/office/drawing/2014/main" id="{57AF6640-E593-154B-B759-E71AA173A967}"/>
              </a:ext>
            </a:extLst>
          </p:cNvPr>
          <p:cNvCxnSpPr>
            <a:cxnSpLocks/>
          </p:cNvCxnSpPr>
          <p:nvPr/>
        </p:nvCxnSpPr>
        <p:spPr>
          <a:xfrm>
            <a:off x="7131614" y="2375545"/>
            <a:ext cx="793186" cy="0"/>
          </a:xfrm>
          <a:prstGeom prst="line">
            <a:avLst/>
          </a:prstGeom>
          <a:ln w="381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93FEE84-F79C-6040-889C-61CF08A1506F}"/>
                  </a:ext>
                </a:extLst>
              </p:cNvPr>
              <p:cNvSpPr txBox="1"/>
              <p:nvPr/>
            </p:nvSpPr>
            <p:spPr>
              <a:xfrm>
                <a:off x="8039017" y="2212115"/>
                <a:ext cx="4372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𝑟</m:t>
                      </m:r>
                      <m:sSub>
                        <m:sSubPr>
                          <m:ctrlPr>
                            <a:rPr kumimoji="1" lang="en-US" altLang="zh-CN" i="1" smtClean="0">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𝜑</m:t>
                              </m:r>
                            </m:e>
                          </m:acc>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21" name="文本框 20">
                <a:extLst>
                  <a:ext uri="{FF2B5EF4-FFF2-40B4-BE49-F238E27FC236}">
                    <a16:creationId xmlns:a16="http://schemas.microsoft.com/office/drawing/2014/main" id="{F93FEE84-F79C-6040-889C-61CF08A1506F}"/>
                  </a:ext>
                </a:extLst>
              </p:cNvPr>
              <p:cNvSpPr txBox="1">
                <a:spLocks noRot="1" noChangeAspect="1" noMove="1" noResize="1" noEditPoints="1" noAdjustHandles="1" noChangeArrowheads="1" noChangeShapeType="1" noTextEdit="1"/>
              </p:cNvSpPr>
              <p:nvPr/>
            </p:nvSpPr>
            <p:spPr>
              <a:xfrm>
                <a:off x="8039017" y="2212115"/>
                <a:ext cx="437299" cy="276999"/>
              </a:xfrm>
              <a:prstGeom prst="rect">
                <a:avLst/>
              </a:prstGeom>
              <a:blipFill>
                <a:blip r:embed="rId19"/>
                <a:stretch>
                  <a:fillRect l="-5714" r="-2857" b="-30435"/>
                </a:stretch>
              </a:blipFill>
            </p:spPr>
            <p:txBody>
              <a:bodyPr/>
              <a:lstStyle/>
              <a:p>
                <a:r>
                  <a:rPr lang="zh-CN" altLang="en-US">
                    <a:noFill/>
                  </a:rPr>
                  <a:t> </a:t>
                </a:r>
              </a:p>
            </p:txBody>
          </p:sp>
        </mc:Fallback>
      </mc:AlternateContent>
      <p:cxnSp>
        <p:nvCxnSpPr>
          <p:cNvPr id="23" name="直线连接符 22">
            <a:extLst>
              <a:ext uri="{FF2B5EF4-FFF2-40B4-BE49-F238E27FC236}">
                <a16:creationId xmlns:a16="http://schemas.microsoft.com/office/drawing/2014/main" id="{121024C2-2A6A-AB47-AACB-EA7177DC2148}"/>
              </a:ext>
            </a:extLst>
          </p:cNvPr>
          <p:cNvCxnSpPr>
            <a:cxnSpLocks/>
          </p:cNvCxnSpPr>
          <p:nvPr/>
        </p:nvCxnSpPr>
        <p:spPr>
          <a:xfrm flipV="1">
            <a:off x="6955486" y="3672348"/>
            <a:ext cx="698927" cy="418926"/>
          </a:xfrm>
          <a:prstGeom prst="line">
            <a:avLst/>
          </a:prstGeom>
          <a:ln w="381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00E0F1E-93A2-154F-A374-CDC65960C7C3}"/>
                  </a:ext>
                </a:extLst>
              </p:cNvPr>
              <p:cNvSpPr txBox="1"/>
              <p:nvPr/>
            </p:nvSpPr>
            <p:spPr>
              <a:xfrm rot="19889434">
                <a:off x="7763718" y="3396902"/>
                <a:ext cx="4372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𝑟</m:t>
                      </m:r>
                      <m:sSub>
                        <m:sSubPr>
                          <m:ctrlPr>
                            <a:rPr kumimoji="1" lang="en-US" altLang="zh-CN" i="1" smtClean="0">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𝜑</m:t>
                              </m:r>
                            </m:e>
                          </m:acc>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24" name="文本框 23">
                <a:extLst>
                  <a:ext uri="{FF2B5EF4-FFF2-40B4-BE49-F238E27FC236}">
                    <a16:creationId xmlns:a16="http://schemas.microsoft.com/office/drawing/2014/main" id="{B00E0F1E-93A2-154F-A374-CDC65960C7C3}"/>
                  </a:ext>
                </a:extLst>
              </p:cNvPr>
              <p:cNvSpPr txBox="1">
                <a:spLocks noRot="1" noChangeAspect="1" noMove="1" noResize="1" noEditPoints="1" noAdjustHandles="1" noChangeArrowheads="1" noChangeShapeType="1" noTextEdit="1"/>
              </p:cNvSpPr>
              <p:nvPr/>
            </p:nvSpPr>
            <p:spPr>
              <a:xfrm rot="19889434">
                <a:off x="7763718" y="3396902"/>
                <a:ext cx="437299" cy="276999"/>
              </a:xfrm>
              <a:prstGeom prst="rect">
                <a:avLst/>
              </a:prstGeom>
              <a:blipFill>
                <a:blip r:embed="rId20"/>
                <a:stretch>
                  <a:fillRect r="-7500"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4824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082">
                                            <p:txEl>
                                              <p:pRg st="1" end="1"/>
                                            </p:txEl>
                                          </p:spTgt>
                                        </p:tgtEl>
                                        <p:attrNameLst>
                                          <p:attrName>style.visibility</p:attrName>
                                        </p:attrNameLst>
                                      </p:cBhvr>
                                      <p:to>
                                        <p:strVal val="visible"/>
                                      </p:to>
                                    </p:set>
                                    <p:animEffect transition="in" filter="wipe(left)">
                                      <p:cBhvr>
                                        <p:cTn id="7" dur="500"/>
                                        <p:tgtEl>
                                          <p:spTgt spid="3082">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nodeType="clickEffect">
                                  <p:stCondLst>
                                    <p:cond delay="0"/>
                                  </p:stCondLst>
                                  <p:childTnLst>
                                    <p:set>
                                      <p:cBhvr>
                                        <p:cTn id="13" dur="1" fill="hold">
                                          <p:stCondLst>
                                            <p:cond delay="0"/>
                                          </p:stCondLst>
                                        </p:cTn>
                                        <p:tgtEl>
                                          <p:spTgt spid="3082">
                                            <p:txEl>
                                              <p:pRg st="2" end="2"/>
                                            </p:txEl>
                                          </p:spTgt>
                                        </p:tgtEl>
                                        <p:attrNameLst>
                                          <p:attrName>style.visibility</p:attrName>
                                        </p:attrNameLst>
                                      </p:cBhvr>
                                      <p:to>
                                        <p:strVal val="visible"/>
                                      </p:to>
                                    </p:set>
                                    <p:animEffect transition="in" filter="wipe(left)">
                                      <p:cBhvr>
                                        <p:cTn id="14" dur="500"/>
                                        <p:tgtEl>
                                          <p:spTgt spid="308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3080"/>
                                        </p:tgtEl>
                                        <p:attrNameLst>
                                          <p:attrName>style.visibility</p:attrName>
                                        </p:attrNameLst>
                                      </p:cBhvr>
                                      <p:to>
                                        <p:strVal val="visible"/>
                                      </p:to>
                                    </p:set>
                                    <p:animEffect transition="in" filter="wipe(left)">
                                      <p:cBhvr>
                                        <p:cTn id="49" dur="500"/>
                                        <p:tgtEl>
                                          <p:spTgt spid="308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3082">
                                            <p:txEl>
                                              <p:pRg st="4" end="4"/>
                                            </p:txEl>
                                          </p:spTgt>
                                        </p:tgtEl>
                                        <p:attrNameLst>
                                          <p:attrName>style.visibility</p:attrName>
                                        </p:attrNameLst>
                                      </p:cBhvr>
                                      <p:to>
                                        <p:strVal val="visible"/>
                                      </p:to>
                                    </p:set>
                                    <p:animEffect transition="in" filter="wipe(left)">
                                      <p:cBhvr>
                                        <p:cTn id="54" dur="500"/>
                                        <p:tgtEl>
                                          <p:spTgt spid="3082">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081"/>
                                        </p:tgtEl>
                                        <p:attrNameLst>
                                          <p:attrName>style.visibility</p:attrName>
                                        </p:attrNameLst>
                                      </p:cBhvr>
                                      <p:to>
                                        <p:strVal val="visible"/>
                                      </p:to>
                                    </p:set>
                                    <p:animEffect transition="in" filter="wipe(left)">
                                      <p:cBhvr>
                                        <p:cTn id="59" dur="500"/>
                                        <p:tgtEl>
                                          <p:spTgt spid="308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82">
                                            <p:txEl>
                                              <p:pRg st="6" end="6"/>
                                            </p:txEl>
                                          </p:spTgt>
                                        </p:tgtEl>
                                        <p:attrNameLst>
                                          <p:attrName>style.visibility</p:attrName>
                                        </p:attrNameLst>
                                      </p:cBhvr>
                                      <p:to>
                                        <p:strVal val="visible"/>
                                      </p:to>
                                    </p:set>
                                    <p:animEffect transition="in" filter="wipe(left)">
                                      <p:cBhvr>
                                        <p:cTn id="64" dur="500"/>
                                        <p:tgtEl>
                                          <p:spTgt spid="3082">
                                            <p:txEl>
                                              <p:pRg st="6" end="6"/>
                                            </p:txEl>
                                          </p:spTgt>
                                        </p:tgtEl>
                                      </p:cBhvr>
                                    </p:animEffect>
                                  </p:childTnLst>
                                </p:cTn>
                              </p:par>
                              <p:par>
                                <p:cTn id="65" presetID="1"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wipe(left)">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p:txBody>
          <a:bodyPr>
            <a:normAutofit/>
          </a:bodyPr>
          <a:lstStyle/>
          <a:p>
            <a:pPr fontAlgn="auto">
              <a:spcAft>
                <a:spcPts val="0"/>
              </a:spcAft>
              <a:defRPr/>
            </a:pPr>
            <a:r>
              <a:rPr lang="zh-CN" altLang="en-US" dirty="0">
                <a:effectLst>
                  <a:outerShdw blurRad="38100" dist="38100" dir="2700000" algn="tl">
                    <a:srgbClr val="C0C0C0"/>
                  </a:outerShdw>
                </a:effectLst>
                <a:ea typeface="黑体" pitchFamily="2" charset="-122"/>
              </a:rPr>
              <a:t>作用合成的</a:t>
            </a:r>
            <a:r>
              <a:rPr lang="zh-CN" altLang="en-US" dirty="0">
                <a:effectLst>
                  <a:outerShdw blurRad="38100" dist="38100" dir="2700000" algn="tl">
                    <a:srgbClr val="C0C0C0"/>
                  </a:outerShdw>
                </a:effectLst>
                <a:ea typeface="黑体" pitchFamily="2" charset="-122"/>
                <a:cs typeface="+mj-cs"/>
              </a:rPr>
              <a:t>运动建模（</a:t>
            </a:r>
            <a:r>
              <a:rPr lang="en-US" altLang="zh-CN" dirty="0">
                <a:effectLst>
                  <a:outerShdw blurRad="38100" dist="38100" dir="2700000" algn="tl">
                    <a:srgbClr val="C0C0C0"/>
                  </a:outerShdw>
                </a:effectLst>
                <a:ea typeface="黑体" pitchFamily="2" charset="-122"/>
                <a:cs typeface="+mj-cs"/>
              </a:rPr>
              <a:t>2</a:t>
            </a:r>
            <a:r>
              <a:rPr lang="zh-CN" altLang="en-US" dirty="0">
                <a:effectLst>
                  <a:outerShdw blurRad="38100" dist="38100" dir="2700000" algn="tl">
                    <a:srgbClr val="C0C0C0"/>
                  </a:outerShdw>
                </a:effectLst>
                <a:ea typeface="黑体" pitchFamily="2" charset="-122"/>
                <a:cs typeface="+mj-cs"/>
              </a:rPr>
              <a:t>）</a:t>
            </a:r>
          </a:p>
        </p:txBody>
      </p:sp>
      <p:sp>
        <p:nvSpPr>
          <p:cNvPr id="3082" name="内容占位符 2"/>
          <p:cNvSpPr>
            <a:spLocks noGrp="1"/>
          </p:cNvSpPr>
          <p:nvPr>
            <p:ph sz="quarter" idx="1"/>
          </p:nvPr>
        </p:nvSpPr>
        <p:spPr/>
        <p:txBody>
          <a:bodyPr/>
          <a:lstStyle/>
          <a:p>
            <a:pPr>
              <a:lnSpc>
                <a:spcPct val="120000"/>
              </a:lnSpc>
            </a:pPr>
            <a:r>
              <a:rPr lang="zh-CN" altLang="en-US" sz="2100" dirty="0">
                <a:latin typeface="Century Schoolbook" charset="0"/>
                <a:ea typeface="黑体" charset="0"/>
                <a:cs typeface="黑体" charset="0"/>
              </a:rPr>
              <a:t>对</a:t>
            </a:r>
            <a:r>
              <a:rPr lang="en-US" altLang="zh-CN" sz="2100" dirty="0">
                <a:latin typeface="Century Schoolbook" charset="0"/>
                <a:ea typeface="黑体" charset="0"/>
                <a:cs typeface="黑体" charset="0"/>
              </a:rPr>
              <a:t>P</a:t>
            </a:r>
            <a:r>
              <a:rPr lang="zh-CN" altLang="en-US" sz="2100" dirty="0">
                <a:latin typeface="Century Schoolbook" charset="0"/>
                <a:ea typeface="黑体" charset="0"/>
                <a:cs typeface="黑体" charset="0"/>
              </a:rPr>
              <a:t>点旋转分量的作用</a:t>
            </a:r>
            <a:endParaRPr lang="en-US" altLang="zh-CN" sz="2100" dirty="0">
              <a:latin typeface="Century Schoolbook" charset="0"/>
              <a:ea typeface="黑体" charset="0"/>
              <a:cs typeface="黑体" charset="0"/>
            </a:endParaRPr>
          </a:p>
          <a:p>
            <a:pPr lvl="1">
              <a:lnSpc>
                <a:spcPct val="120000"/>
              </a:lnSpc>
            </a:pPr>
            <a:r>
              <a:rPr lang="zh-CN" altLang="en-US" sz="1800" dirty="0">
                <a:latin typeface="Century Schoolbook" charset="0"/>
                <a:ea typeface="黑体" charset="0"/>
                <a:cs typeface="黑体" charset="0"/>
              </a:rPr>
              <a:t>仅右轮向前旋转，</a:t>
            </a:r>
            <a:r>
              <a:rPr lang="en-US" altLang="zh-CN" sz="1800" dirty="0">
                <a:latin typeface="Century Schoolbook" charset="0"/>
                <a:ea typeface="黑体" charset="0"/>
                <a:cs typeface="黑体" charset="0"/>
              </a:rPr>
              <a:t>P</a:t>
            </a:r>
            <a:r>
              <a:rPr lang="zh-CN" altLang="en-US" sz="1800" dirty="0">
                <a:latin typeface="Century Schoolbook" charset="0"/>
                <a:ea typeface="黑体" charset="0"/>
                <a:cs typeface="黑体" charset="0"/>
              </a:rPr>
              <a:t>点以左轮为</a:t>
            </a:r>
            <a:r>
              <a:rPr lang="en-US" altLang="zh-CN" sz="1800" dirty="0">
                <a:latin typeface="Century Schoolbook" charset="0"/>
                <a:ea typeface="黑体" charset="0"/>
                <a:cs typeface="黑体" charset="0"/>
              </a:rPr>
              <a:t/>
            </a:r>
            <a:br>
              <a:rPr lang="en-US" altLang="zh-CN" sz="1800" dirty="0">
                <a:latin typeface="Century Schoolbook" charset="0"/>
                <a:ea typeface="黑体" charset="0"/>
                <a:cs typeface="黑体" charset="0"/>
              </a:rPr>
            </a:br>
            <a:r>
              <a:rPr lang="zh-CN" altLang="en-US" sz="1800" dirty="0">
                <a:latin typeface="Century Schoolbook" charset="0"/>
                <a:ea typeface="黑体" charset="0"/>
                <a:cs typeface="黑体" charset="0"/>
              </a:rPr>
              <a:t>中心逆时针旋转，旋转速度为</a:t>
            </a:r>
            <a:endParaRPr lang="en-US" altLang="zh-CN" sz="1800" dirty="0">
              <a:latin typeface="Century Schoolbook" charset="0"/>
              <a:ea typeface="黑体" charset="0"/>
              <a:cs typeface="黑体" charset="0"/>
            </a:endParaRPr>
          </a:p>
          <a:p>
            <a:pPr lvl="1">
              <a:lnSpc>
                <a:spcPct val="120000"/>
              </a:lnSpc>
            </a:pPr>
            <a:endParaRPr lang="en-US" altLang="zh-CN" sz="1800" dirty="0">
              <a:latin typeface="Century Schoolbook" charset="0"/>
              <a:ea typeface="黑体" charset="0"/>
              <a:cs typeface="黑体" charset="0"/>
            </a:endParaRPr>
          </a:p>
          <a:p>
            <a:pPr lvl="1">
              <a:lnSpc>
                <a:spcPct val="120000"/>
              </a:lnSpc>
              <a:spcBef>
                <a:spcPts val="3150"/>
              </a:spcBef>
            </a:pPr>
            <a:r>
              <a:rPr lang="zh-CN" altLang="en-US" sz="1800" dirty="0">
                <a:latin typeface="Century Schoolbook" charset="0"/>
                <a:ea typeface="黑体" charset="0"/>
                <a:cs typeface="黑体" charset="0"/>
              </a:rPr>
              <a:t>仅左轮向前旋转，</a:t>
            </a:r>
            <a:r>
              <a:rPr lang="en-US" altLang="zh-CN" sz="1800" dirty="0">
                <a:latin typeface="Century Schoolbook" charset="0"/>
                <a:ea typeface="黑体" charset="0"/>
                <a:cs typeface="黑体" charset="0"/>
              </a:rPr>
              <a:t>P</a:t>
            </a:r>
            <a:r>
              <a:rPr lang="zh-CN" altLang="en-US" sz="1800" dirty="0">
                <a:latin typeface="Century Schoolbook" charset="0"/>
                <a:ea typeface="黑体" charset="0"/>
                <a:cs typeface="黑体" charset="0"/>
              </a:rPr>
              <a:t>点以右轮为</a:t>
            </a:r>
            <a:r>
              <a:rPr lang="en-US" altLang="zh-CN" sz="1800" dirty="0">
                <a:latin typeface="Century Schoolbook" charset="0"/>
                <a:ea typeface="黑体" charset="0"/>
                <a:cs typeface="黑体" charset="0"/>
              </a:rPr>
              <a:t/>
            </a:r>
            <a:br>
              <a:rPr lang="en-US" altLang="zh-CN" sz="1800" dirty="0">
                <a:latin typeface="Century Schoolbook" charset="0"/>
                <a:ea typeface="黑体" charset="0"/>
                <a:cs typeface="黑体" charset="0"/>
              </a:rPr>
            </a:br>
            <a:r>
              <a:rPr lang="zh-CN" altLang="en-US" sz="1800" dirty="0">
                <a:latin typeface="Century Schoolbook" charset="0"/>
                <a:ea typeface="黑体" charset="0"/>
                <a:cs typeface="黑体" charset="0"/>
              </a:rPr>
              <a:t>中心顺时针旋转，旋转速度为</a:t>
            </a:r>
            <a:endParaRPr lang="en-US" altLang="zh-CN" sz="1800" dirty="0">
              <a:latin typeface="Century Schoolbook" charset="0"/>
              <a:ea typeface="黑体" charset="0"/>
              <a:cs typeface="黑体" charset="0"/>
            </a:endParaRPr>
          </a:p>
          <a:p>
            <a:pPr>
              <a:lnSpc>
                <a:spcPct val="120000"/>
              </a:lnSpc>
            </a:pPr>
            <a:endParaRPr lang="en-US" altLang="zh-CN" sz="2100" dirty="0">
              <a:solidFill>
                <a:srgbClr val="0000CC"/>
              </a:solidFill>
              <a:latin typeface="Century Schoolbook" charset="0"/>
              <a:ea typeface="黑体" charset="0"/>
              <a:cs typeface="黑体" charset="0"/>
            </a:endParaRPr>
          </a:p>
          <a:p>
            <a:pPr lvl="2">
              <a:lnSpc>
                <a:spcPct val="120000"/>
              </a:lnSpc>
            </a:pPr>
            <a:endParaRPr lang="en-US" altLang="zh-CN" sz="1500" dirty="0">
              <a:latin typeface="Century Schoolbook" charset="0"/>
              <a:ea typeface="黑体" charset="0"/>
              <a:cs typeface="黑体" charset="0"/>
            </a:endParaRPr>
          </a:p>
          <a:p>
            <a:pPr lvl="1">
              <a:lnSpc>
                <a:spcPct val="120000"/>
              </a:lnSpc>
            </a:pPr>
            <a:endParaRPr lang="en-US" altLang="zh-CN" sz="1800" dirty="0">
              <a:latin typeface="Century Schoolbook" charset="0"/>
              <a:ea typeface="黑体" charset="0"/>
              <a:cs typeface="黑体" charset="0"/>
            </a:endParaRPr>
          </a:p>
        </p:txBody>
      </p:sp>
      <p:sp>
        <p:nvSpPr>
          <p:cNvPr id="79876" name="Rectangle 6"/>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sp>
        <p:nvSpPr>
          <p:cNvPr id="79877" name="Rectangle 10"/>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sp>
        <p:nvSpPr>
          <p:cNvPr id="79878" name="Rectangle 12"/>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sp>
        <p:nvSpPr>
          <p:cNvPr id="79879" name="Rectangle 14"/>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graphicFrame>
        <p:nvGraphicFramePr>
          <p:cNvPr id="3093" name="Object 11"/>
          <p:cNvGraphicFramePr>
            <a:graphicFrameLocks noChangeAspect="1"/>
          </p:cNvGraphicFramePr>
          <p:nvPr>
            <p:extLst/>
          </p:nvPr>
        </p:nvGraphicFramePr>
        <p:xfrm>
          <a:off x="1978209" y="2334863"/>
          <a:ext cx="919163" cy="692944"/>
        </p:xfrm>
        <a:graphic>
          <a:graphicData uri="http://schemas.openxmlformats.org/presentationml/2006/ole">
            <mc:AlternateContent xmlns:mc="http://schemas.openxmlformats.org/markup-compatibility/2006">
              <mc:Choice xmlns:v="urn:schemas-microsoft-com:vml" Requires="v">
                <p:oleObj spid="_x0000_s154660" name="公式" r:id="rId4" imgW="850900" imgH="647700" progId="Equation.3">
                  <p:embed/>
                </p:oleObj>
              </mc:Choice>
              <mc:Fallback>
                <p:oleObj name="公式" r:id="rId4" imgW="850900" imgH="647700" progId="Equation.3">
                  <p:embed/>
                  <p:pic>
                    <p:nvPicPr>
                      <p:cNvPr id="3093"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8209" y="2334863"/>
                        <a:ext cx="919163" cy="692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094" name="Object 13"/>
          <p:cNvGraphicFramePr>
            <a:graphicFrameLocks noChangeAspect="1"/>
          </p:cNvGraphicFramePr>
          <p:nvPr>
            <p:extLst/>
          </p:nvPr>
        </p:nvGraphicFramePr>
        <p:xfrm>
          <a:off x="1978209" y="3814857"/>
          <a:ext cx="1121569" cy="695325"/>
        </p:xfrm>
        <a:graphic>
          <a:graphicData uri="http://schemas.openxmlformats.org/presentationml/2006/ole">
            <mc:AlternateContent xmlns:mc="http://schemas.openxmlformats.org/markup-compatibility/2006">
              <mc:Choice xmlns:v="urn:schemas-microsoft-com:vml" Requires="v">
                <p:oleObj spid="_x0000_s154661" name="公式" r:id="rId6" imgW="1041400" imgH="647700" progId="Equation.3">
                  <p:embed/>
                </p:oleObj>
              </mc:Choice>
              <mc:Fallback>
                <p:oleObj name="公式" r:id="rId6" imgW="1041400" imgH="647700" progId="Equation.3">
                  <p:embed/>
                  <p:pic>
                    <p:nvPicPr>
                      <p:cNvPr id="3094"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8209" y="3814857"/>
                        <a:ext cx="1121569"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11" name="Picture 2">
            <a:extLst>
              <a:ext uri="{FF2B5EF4-FFF2-40B4-BE49-F238E27FC236}">
                <a16:creationId xmlns:a16="http://schemas.microsoft.com/office/drawing/2014/main" id="{8F4E5D89-69D5-5D4B-887C-846F0C3ACE3F}"/>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940824" y="1119167"/>
            <a:ext cx="3318271" cy="32248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直线连接符 14">
            <a:extLst>
              <a:ext uri="{FF2B5EF4-FFF2-40B4-BE49-F238E27FC236}">
                <a16:creationId xmlns:a16="http://schemas.microsoft.com/office/drawing/2014/main" id="{13676609-2225-D54F-A3EA-55DC7F2857BB}"/>
              </a:ext>
            </a:extLst>
          </p:cNvPr>
          <p:cNvCxnSpPr>
            <a:cxnSpLocks/>
          </p:cNvCxnSpPr>
          <p:nvPr/>
        </p:nvCxnSpPr>
        <p:spPr>
          <a:xfrm flipV="1">
            <a:off x="6481612" y="3141406"/>
            <a:ext cx="698927" cy="418926"/>
          </a:xfrm>
          <a:prstGeom prst="line">
            <a:avLst/>
          </a:prstGeom>
          <a:ln w="381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26DDD00-BD71-0F46-B37E-F75FD6A48108}"/>
                  </a:ext>
                </a:extLst>
              </p:cNvPr>
              <p:cNvSpPr txBox="1"/>
              <p:nvPr/>
            </p:nvSpPr>
            <p:spPr>
              <a:xfrm rot="19889434">
                <a:off x="7289844" y="2865960"/>
                <a:ext cx="4372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𝑟</m:t>
                      </m:r>
                      <m:sSub>
                        <m:sSubPr>
                          <m:ctrlPr>
                            <a:rPr kumimoji="1" lang="en-US" altLang="zh-CN" i="1" smtClean="0">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𝜑</m:t>
                              </m:r>
                            </m:e>
                          </m:acc>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6" name="文本框 15">
                <a:extLst>
                  <a:ext uri="{FF2B5EF4-FFF2-40B4-BE49-F238E27FC236}">
                    <a16:creationId xmlns:a16="http://schemas.microsoft.com/office/drawing/2014/main" id="{726DDD00-BD71-0F46-B37E-F75FD6A48108}"/>
                  </a:ext>
                </a:extLst>
              </p:cNvPr>
              <p:cNvSpPr txBox="1">
                <a:spLocks noRot="1" noChangeAspect="1" noMove="1" noResize="1" noEditPoints="1" noAdjustHandles="1" noChangeArrowheads="1" noChangeShapeType="1" noTextEdit="1"/>
              </p:cNvSpPr>
              <p:nvPr/>
            </p:nvSpPr>
            <p:spPr>
              <a:xfrm rot="19889434">
                <a:off x="7289844" y="2865960"/>
                <a:ext cx="437299" cy="276999"/>
              </a:xfrm>
              <a:prstGeom prst="rect">
                <a:avLst/>
              </a:prstGeom>
              <a:blipFill>
                <a:blip r:embed="rId9"/>
                <a:stretch>
                  <a:fillRect r="-2381"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3229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082">
                                            <p:txEl>
                                              <p:pRg st="1" end="1"/>
                                            </p:txEl>
                                          </p:spTgt>
                                        </p:tgtEl>
                                        <p:attrNameLst>
                                          <p:attrName>style.visibility</p:attrName>
                                        </p:attrNameLst>
                                      </p:cBhvr>
                                      <p:to>
                                        <p:strVal val="visible"/>
                                      </p:to>
                                    </p:set>
                                    <p:animEffect transition="in" filter="wipe(left)">
                                      <p:cBhvr>
                                        <p:cTn id="7" dur="500"/>
                                        <p:tgtEl>
                                          <p:spTgt spid="308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093"/>
                                        </p:tgtEl>
                                        <p:attrNameLst>
                                          <p:attrName>style.visibility</p:attrName>
                                        </p:attrNameLst>
                                      </p:cBhvr>
                                      <p:to>
                                        <p:strVal val="visible"/>
                                      </p:to>
                                    </p:set>
                                    <p:animEffect transition="in" filter="wipe(left)">
                                      <p:cBhvr>
                                        <p:cTn id="21" dur="500"/>
                                        <p:tgtEl>
                                          <p:spTgt spid="309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082">
                                            <p:txEl>
                                              <p:pRg st="3" end="3"/>
                                            </p:txEl>
                                          </p:spTgt>
                                        </p:tgtEl>
                                        <p:attrNameLst>
                                          <p:attrName>style.visibility</p:attrName>
                                        </p:attrNameLst>
                                      </p:cBhvr>
                                      <p:to>
                                        <p:strVal val="visible"/>
                                      </p:to>
                                    </p:set>
                                    <p:animEffect transition="in" filter="wipe(left)">
                                      <p:cBhvr>
                                        <p:cTn id="26" dur="500"/>
                                        <p:tgtEl>
                                          <p:spTgt spid="3082">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094"/>
                                        </p:tgtEl>
                                        <p:attrNameLst>
                                          <p:attrName>style.visibility</p:attrName>
                                        </p:attrNameLst>
                                      </p:cBhvr>
                                      <p:to>
                                        <p:strVal val="visible"/>
                                      </p:to>
                                    </p:set>
                                    <p:animEffect transition="in" filter="wipe(left)">
                                      <p:cBhvr>
                                        <p:cTn id="31" dur="500"/>
                                        <p:tgtEl>
                                          <p:spTgt spid="3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p:txBody>
          <a:bodyPr>
            <a:normAutofit/>
          </a:bodyPr>
          <a:lstStyle/>
          <a:p>
            <a:pPr fontAlgn="auto">
              <a:spcAft>
                <a:spcPts val="0"/>
              </a:spcAft>
              <a:defRPr/>
            </a:pPr>
            <a:r>
              <a:rPr lang="zh-CN" altLang="en-US" dirty="0">
                <a:effectLst>
                  <a:outerShdw blurRad="38100" dist="38100" dir="2700000" algn="tl">
                    <a:srgbClr val="C0C0C0"/>
                  </a:outerShdw>
                </a:effectLst>
                <a:ea typeface="黑体" pitchFamily="2" charset="-122"/>
              </a:rPr>
              <a:t>作用合成的</a:t>
            </a:r>
            <a:r>
              <a:rPr lang="zh-CN" altLang="en-US" dirty="0">
                <a:effectLst>
                  <a:outerShdw blurRad="38100" dist="38100" dir="2700000" algn="tl">
                    <a:srgbClr val="C0C0C0"/>
                  </a:outerShdw>
                </a:effectLst>
                <a:ea typeface="黑体" pitchFamily="2" charset="-122"/>
                <a:cs typeface="+mj-cs"/>
              </a:rPr>
              <a:t>运动建模（</a:t>
            </a:r>
            <a:r>
              <a:rPr lang="en-US" altLang="zh-CN" dirty="0">
                <a:effectLst>
                  <a:outerShdw blurRad="38100" dist="38100" dir="2700000" algn="tl">
                    <a:srgbClr val="C0C0C0"/>
                  </a:outerShdw>
                </a:effectLst>
                <a:ea typeface="黑体" pitchFamily="2" charset="-122"/>
                <a:cs typeface="+mj-cs"/>
              </a:rPr>
              <a:t>3</a:t>
            </a:r>
            <a:r>
              <a:rPr lang="zh-CN" altLang="en-US" dirty="0">
                <a:effectLst>
                  <a:outerShdw blurRad="38100" dist="38100" dir="2700000" algn="tl">
                    <a:srgbClr val="C0C0C0"/>
                  </a:outerShdw>
                </a:effectLst>
                <a:ea typeface="黑体" pitchFamily="2" charset="-122"/>
                <a:cs typeface="+mj-cs"/>
              </a:rPr>
              <a:t>）</a:t>
            </a:r>
          </a:p>
        </p:txBody>
      </p:sp>
      <p:sp>
        <p:nvSpPr>
          <p:cNvPr id="81922" name="内容占位符 2"/>
          <p:cNvSpPr>
            <a:spLocks noGrp="1"/>
          </p:cNvSpPr>
          <p:nvPr>
            <p:ph sz="quarter" idx="4294967295"/>
          </p:nvPr>
        </p:nvSpPr>
        <p:spPr>
          <a:xfrm>
            <a:off x="1143000" y="951310"/>
            <a:ext cx="6497241" cy="3592115"/>
          </a:xfrm>
        </p:spPr>
        <p:txBody>
          <a:bodyPr/>
          <a:lstStyle/>
          <a:p>
            <a:endParaRPr lang="en-US" altLang="zh-CN">
              <a:solidFill>
                <a:srgbClr val="0000CC"/>
              </a:solidFill>
              <a:latin typeface="Century Schoolbook" charset="0"/>
              <a:ea typeface="黑体" charset="0"/>
              <a:cs typeface="黑体" charset="0"/>
            </a:endParaRPr>
          </a:p>
          <a:p>
            <a:pPr lvl="2"/>
            <a:endParaRPr lang="en-US" altLang="zh-CN">
              <a:latin typeface="Century Schoolbook" charset="0"/>
              <a:ea typeface="黑体" charset="0"/>
              <a:cs typeface="黑体" charset="0"/>
            </a:endParaRPr>
          </a:p>
          <a:p>
            <a:pPr lvl="1"/>
            <a:endParaRPr lang="en-US" altLang="zh-CN">
              <a:latin typeface="Century Schoolbook" charset="0"/>
              <a:ea typeface="黑体" charset="0"/>
              <a:cs typeface="黑体" charset="0"/>
            </a:endParaRPr>
          </a:p>
        </p:txBody>
      </p:sp>
      <p:pic>
        <p:nvPicPr>
          <p:cNvPr id="81923"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709738" y="1275160"/>
            <a:ext cx="2611041" cy="2538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4" name="Rectangle 6"/>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sp>
        <p:nvSpPr>
          <p:cNvPr id="81925" name="Rectangle 10"/>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sp>
        <p:nvSpPr>
          <p:cNvPr id="81926" name="Rectangle 12"/>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sp>
        <p:nvSpPr>
          <p:cNvPr id="81927" name="Rectangle 14"/>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sz="1350">
              <a:solidFill>
                <a:prstClr val="black"/>
              </a:solidFill>
              <a:latin typeface="Calibri" charset="0"/>
            </a:endParaRPr>
          </a:p>
        </p:txBody>
      </p:sp>
      <p:graphicFrame>
        <p:nvGraphicFramePr>
          <p:cNvPr id="81928" name="Object 15"/>
          <p:cNvGraphicFramePr>
            <a:graphicFrameLocks noChangeAspect="1"/>
          </p:cNvGraphicFramePr>
          <p:nvPr/>
        </p:nvGraphicFramePr>
        <p:xfrm>
          <a:off x="4430713" y="1287463"/>
          <a:ext cx="2990850" cy="2568575"/>
        </p:xfrm>
        <a:graphic>
          <a:graphicData uri="http://schemas.openxmlformats.org/presentationml/2006/ole">
            <mc:AlternateContent xmlns:mc="http://schemas.openxmlformats.org/markup-compatibility/2006">
              <mc:Choice xmlns:v="urn:schemas-microsoft-com:vml" Requires="v">
                <p:oleObj spid="_x0000_s155667" name="公式" r:id="rId5" imgW="2819400" imgH="2413000" progId="Equation.3">
                  <p:embed/>
                </p:oleObj>
              </mc:Choice>
              <mc:Fallback>
                <p:oleObj name="公式" r:id="rId5" imgW="2819400" imgH="2413000" progId="Equation.3">
                  <p:embed/>
                  <p:pic>
                    <p:nvPicPr>
                      <p:cNvPr id="81928"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0713" y="1287463"/>
                        <a:ext cx="2990850" cy="256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 name="文本框 9"/>
          <p:cNvSpPr txBox="1"/>
          <p:nvPr/>
        </p:nvSpPr>
        <p:spPr>
          <a:xfrm>
            <a:off x="1643236" y="4047768"/>
            <a:ext cx="5757690" cy="496290"/>
          </a:xfrm>
          <a:prstGeom prst="rect">
            <a:avLst/>
          </a:prstGeom>
          <a:noFill/>
        </p:spPr>
        <p:txBody>
          <a:bodyPr wrap="square" rtlCol="0">
            <a:spAutoFit/>
          </a:bodyPr>
          <a:lstStyle/>
          <a:p>
            <a:pPr algn="ctr">
              <a:lnSpc>
                <a:spcPct val="125000"/>
              </a:lnSpc>
            </a:pPr>
            <a:r>
              <a:rPr lang="zh-CN" altLang="en-US" sz="2100" smtClean="0">
                <a:latin typeface="SimHei" charset="-122"/>
                <a:ea typeface="SimHei" charset="-122"/>
                <a:cs typeface="SimHei" charset="-122"/>
              </a:rPr>
              <a:t>通过速度和角速度解两轮轮速，下发到驱动器</a:t>
            </a:r>
            <a:endParaRPr lang="en-US" altLang="zh-CN" sz="2100" dirty="0">
              <a:latin typeface="SimHei" charset="-122"/>
              <a:ea typeface="SimHei" charset="-122"/>
              <a:cs typeface="SimHei" charset="-122"/>
            </a:endParaRPr>
          </a:p>
        </p:txBody>
      </p:sp>
    </p:spTree>
    <p:extLst>
      <p:ext uri="{BB962C8B-B14F-4D97-AF65-F5344CB8AC3E}">
        <p14:creationId xmlns:p14="http://schemas.microsoft.com/office/powerpoint/2010/main" val="1321287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2600325" y="2407336"/>
            <a:ext cx="5143500" cy="800100"/>
          </a:xfrm>
        </p:spPr>
        <p:txBody>
          <a:bodyPr>
            <a:normAutofit/>
          </a:bodyPr>
          <a:lstStyle/>
          <a:p>
            <a:pPr algn="ctr" fontAlgn="auto">
              <a:spcAft>
                <a:spcPts val="0"/>
              </a:spcAft>
              <a:defRPr/>
            </a:pPr>
            <a:r>
              <a:rPr lang="zh-CN" altLang="en-US" sz="3000" smtClean="0">
                <a:solidFill>
                  <a:srgbClr val="FFFF00"/>
                </a:solidFill>
                <a:effectLst>
                  <a:outerShdw blurRad="38100" dist="38100" dir="2700000" algn="tl">
                    <a:srgbClr val="000000"/>
                  </a:outerShdw>
                </a:effectLst>
                <a:ea typeface="黑体" pitchFamily="2" charset="-122"/>
                <a:cs typeface="+mj-cs"/>
              </a:rPr>
              <a:t>导航规划</a:t>
            </a:r>
            <a:endParaRPr lang="en-US" altLang="zh-CN" sz="3000" dirty="0">
              <a:solidFill>
                <a:srgbClr val="FFFF00"/>
              </a:solidFill>
              <a:effectLst>
                <a:outerShdw blurRad="38100" dist="38100" dir="2700000" algn="tl">
                  <a:srgbClr val="000000"/>
                </a:outerShdw>
              </a:effectLst>
              <a:ea typeface="黑体" pitchFamily="2" charset="-122"/>
              <a:cs typeface="+mj-cs"/>
            </a:endParaRPr>
          </a:p>
        </p:txBody>
      </p:sp>
      <p:sp>
        <p:nvSpPr>
          <p:cNvPr id="115714" name="文本占位符 2"/>
          <p:cNvSpPr>
            <a:spLocks noGrp="1"/>
          </p:cNvSpPr>
          <p:nvPr>
            <p:ph type="body" idx="1"/>
          </p:nvPr>
        </p:nvSpPr>
        <p:spPr/>
        <p:txBody>
          <a:bodyPr/>
          <a:lstStyle/>
          <a:p>
            <a:pPr>
              <a:buFont typeface="Wingdings 3" charset="0"/>
              <a:buNone/>
            </a:pPr>
            <a:endParaRPr lang="zh-CN" altLang="en-US" b="0">
              <a:latin typeface="Century Schoolbook" charset="0"/>
              <a:ea typeface="宋体" charset="0"/>
            </a:endParaRPr>
          </a:p>
        </p:txBody>
      </p:sp>
    </p:spTree>
    <p:extLst>
      <p:ext uri="{BB962C8B-B14F-4D97-AF65-F5344CB8AC3E}">
        <p14:creationId xmlns:p14="http://schemas.microsoft.com/office/powerpoint/2010/main" val="636938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导航规划及坐标系</a:t>
            </a:r>
            <a:endParaRPr kumimoji="1" lang="zh-CN" altLang="en-US" dirty="0"/>
          </a:p>
        </p:txBody>
      </p:sp>
      <p:sp>
        <p:nvSpPr>
          <p:cNvPr id="4" name="Rectangle 23"/>
          <p:cNvSpPr/>
          <p:nvPr/>
        </p:nvSpPr>
        <p:spPr>
          <a:xfrm>
            <a:off x="457200" y="1256881"/>
            <a:ext cx="5183981" cy="3625453"/>
          </a:xfrm>
          <a:prstGeom prst="rect">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 name="Straight Arrow Connector 24"/>
          <p:cNvCxnSpPr/>
          <p:nvPr/>
        </p:nvCxnSpPr>
        <p:spPr>
          <a:xfrm flipV="1">
            <a:off x="781049" y="2553471"/>
            <a:ext cx="0" cy="19442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25"/>
          <p:cNvCxnSpPr/>
          <p:nvPr/>
        </p:nvCxnSpPr>
        <p:spPr>
          <a:xfrm rot="5400000" flipV="1">
            <a:off x="1753195" y="3525617"/>
            <a:ext cx="0" cy="19442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2951558" y="2988050"/>
            <a:ext cx="9858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entury Schoolbook" panose="02040604050505020304" pitchFamily="18" charset="0"/>
                <a:ea typeface="宋体" panose="02010600030101010101" pitchFamily="2" charset="-122"/>
              </a:defRPr>
            </a:lvl1pPr>
            <a:lvl2pPr marL="742950" indent="-285750">
              <a:defRPr kumimoji="1">
                <a:solidFill>
                  <a:schemeClr val="tx1"/>
                </a:solidFill>
                <a:latin typeface="Century Schoolbook" panose="02040604050505020304" pitchFamily="18" charset="0"/>
                <a:ea typeface="宋体" panose="02010600030101010101" pitchFamily="2" charset="-122"/>
              </a:defRPr>
            </a:lvl2pPr>
            <a:lvl3pPr marL="1143000" indent="-228600">
              <a:defRPr kumimoji="1">
                <a:solidFill>
                  <a:schemeClr val="tx1"/>
                </a:solidFill>
                <a:latin typeface="Century Schoolbook" panose="02040604050505020304" pitchFamily="18" charset="0"/>
                <a:ea typeface="宋体" panose="02010600030101010101" pitchFamily="2" charset="-122"/>
              </a:defRPr>
            </a:lvl3pPr>
            <a:lvl4pPr marL="1600200" indent="-228600">
              <a:defRPr kumimoji="1">
                <a:solidFill>
                  <a:schemeClr val="tx1"/>
                </a:solidFill>
                <a:latin typeface="Century Schoolbook" panose="02040604050505020304" pitchFamily="18" charset="0"/>
                <a:ea typeface="宋体" panose="02010600030101010101" pitchFamily="2" charset="-122"/>
              </a:defRPr>
            </a:lvl4pPr>
            <a:lvl5pPr marL="2057400" indent="-228600">
              <a:defRPr kumimoji="1">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9pPr>
          </a:lstStyle>
          <a:p>
            <a:r>
              <a:rPr lang="zh-CN" altLang="en-US" b="1" dirty="0"/>
              <a:t>机器人</a:t>
            </a:r>
          </a:p>
        </p:txBody>
      </p:sp>
      <p:sp>
        <p:nvSpPr>
          <p:cNvPr id="8" name="TextBox 7"/>
          <p:cNvSpPr txBox="1">
            <a:spLocks noChangeArrowheads="1"/>
          </p:cNvSpPr>
          <p:nvPr/>
        </p:nvSpPr>
        <p:spPr bwMode="auto">
          <a:xfrm>
            <a:off x="672702" y="4544196"/>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entury Schoolbook" panose="02040604050505020304" pitchFamily="18" charset="0"/>
                <a:ea typeface="宋体" panose="02010600030101010101" pitchFamily="2" charset="-122"/>
              </a:defRPr>
            </a:lvl1pPr>
            <a:lvl2pPr marL="742950" indent="-285750">
              <a:defRPr kumimoji="1">
                <a:solidFill>
                  <a:schemeClr val="tx1"/>
                </a:solidFill>
                <a:latin typeface="Century Schoolbook" panose="02040604050505020304" pitchFamily="18" charset="0"/>
                <a:ea typeface="宋体" panose="02010600030101010101" pitchFamily="2" charset="-122"/>
              </a:defRPr>
            </a:lvl2pPr>
            <a:lvl3pPr marL="1143000" indent="-228600">
              <a:defRPr kumimoji="1">
                <a:solidFill>
                  <a:schemeClr val="tx1"/>
                </a:solidFill>
                <a:latin typeface="Century Schoolbook" panose="02040604050505020304" pitchFamily="18" charset="0"/>
                <a:ea typeface="宋体" panose="02010600030101010101" pitchFamily="2" charset="-122"/>
              </a:defRPr>
            </a:lvl3pPr>
            <a:lvl4pPr marL="1600200" indent="-228600">
              <a:defRPr kumimoji="1">
                <a:solidFill>
                  <a:schemeClr val="tx1"/>
                </a:solidFill>
                <a:latin typeface="Century Schoolbook" panose="02040604050505020304" pitchFamily="18" charset="0"/>
                <a:ea typeface="宋体" panose="02010600030101010101" pitchFamily="2" charset="-122"/>
              </a:defRPr>
            </a:lvl4pPr>
            <a:lvl5pPr marL="2057400" indent="-228600">
              <a:defRPr kumimoji="1">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9pPr>
          </a:lstStyle>
          <a:p>
            <a:r>
              <a:rPr lang="zh-CN" altLang="en-US" b="1"/>
              <a:t>地图</a:t>
            </a:r>
          </a:p>
        </p:txBody>
      </p:sp>
      <p:sp>
        <p:nvSpPr>
          <p:cNvPr id="9" name="Down Arrow 28"/>
          <p:cNvSpPr/>
          <p:nvPr/>
        </p:nvSpPr>
        <p:spPr>
          <a:xfrm>
            <a:off x="4614861" y="1635500"/>
            <a:ext cx="270272" cy="270272"/>
          </a:xfrm>
          <a:prstGeom prst="downArrow">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solidFill>
                <a:srgbClr val="0070C0"/>
              </a:solidFill>
            </a:endParaRPr>
          </a:p>
        </p:txBody>
      </p:sp>
      <p:sp>
        <p:nvSpPr>
          <p:cNvPr id="10" name="TextBox 9"/>
          <p:cNvSpPr txBox="1">
            <a:spLocks noChangeArrowheads="1"/>
          </p:cNvSpPr>
          <p:nvPr/>
        </p:nvSpPr>
        <p:spPr bwMode="auto">
          <a:xfrm>
            <a:off x="4875608" y="1421187"/>
            <a:ext cx="7631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entury Schoolbook" panose="02040604050505020304" pitchFamily="18" charset="0"/>
                <a:ea typeface="宋体" panose="02010600030101010101" pitchFamily="2" charset="-122"/>
              </a:defRPr>
            </a:lvl1pPr>
            <a:lvl2pPr marL="742950" indent="-285750">
              <a:defRPr kumimoji="1">
                <a:solidFill>
                  <a:schemeClr val="tx1"/>
                </a:solidFill>
                <a:latin typeface="Century Schoolbook" panose="02040604050505020304" pitchFamily="18" charset="0"/>
                <a:ea typeface="宋体" panose="02010600030101010101" pitchFamily="2" charset="-122"/>
              </a:defRPr>
            </a:lvl2pPr>
            <a:lvl3pPr marL="1143000" indent="-228600">
              <a:defRPr kumimoji="1">
                <a:solidFill>
                  <a:schemeClr val="tx1"/>
                </a:solidFill>
                <a:latin typeface="Century Schoolbook" panose="02040604050505020304" pitchFamily="18" charset="0"/>
                <a:ea typeface="宋体" panose="02010600030101010101" pitchFamily="2" charset="-122"/>
              </a:defRPr>
            </a:lvl3pPr>
            <a:lvl4pPr marL="1600200" indent="-228600">
              <a:defRPr kumimoji="1">
                <a:solidFill>
                  <a:schemeClr val="tx1"/>
                </a:solidFill>
                <a:latin typeface="Century Schoolbook" panose="02040604050505020304" pitchFamily="18" charset="0"/>
                <a:ea typeface="宋体" panose="02010600030101010101" pitchFamily="2" charset="-122"/>
              </a:defRPr>
            </a:lvl4pPr>
            <a:lvl5pPr marL="2057400" indent="-228600">
              <a:defRPr kumimoji="1">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9pPr>
          </a:lstStyle>
          <a:p>
            <a:r>
              <a:rPr lang="zh-CN" altLang="en-US" b="1" smtClean="0">
                <a:solidFill>
                  <a:srgbClr val="0070C0"/>
                </a:solidFill>
                <a:latin typeface="微软雅黑" panose="020B0503020204020204" pitchFamily="34" charset="-122"/>
                <a:ea typeface="微软雅黑" panose="020B0503020204020204" pitchFamily="34" charset="-122"/>
              </a:rPr>
              <a:t>目标</a:t>
            </a:r>
            <a:endParaRPr lang="en-US" altLang="zh-CN" b="1">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a:spLocks noChangeArrowheads="1"/>
          </p:cNvSpPr>
          <p:nvPr/>
        </p:nvSpPr>
        <p:spPr bwMode="auto">
          <a:xfrm>
            <a:off x="1046081" y="3219679"/>
            <a:ext cx="8108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entury Schoolbook" panose="02040604050505020304" pitchFamily="18" charset="0"/>
                <a:ea typeface="宋体" panose="02010600030101010101" pitchFamily="2" charset="-122"/>
              </a:defRPr>
            </a:lvl1pPr>
            <a:lvl2pPr marL="742950" indent="-285750">
              <a:defRPr kumimoji="1">
                <a:solidFill>
                  <a:schemeClr val="tx1"/>
                </a:solidFill>
                <a:latin typeface="Century Schoolbook" panose="02040604050505020304" pitchFamily="18" charset="0"/>
                <a:ea typeface="宋体" panose="02010600030101010101" pitchFamily="2" charset="-122"/>
              </a:defRPr>
            </a:lvl2pPr>
            <a:lvl3pPr marL="1143000" indent="-228600">
              <a:defRPr kumimoji="1">
                <a:solidFill>
                  <a:schemeClr val="tx1"/>
                </a:solidFill>
                <a:latin typeface="Century Schoolbook" panose="02040604050505020304" pitchFamily="18" charset="0"/>
                <a:ea typeface="宋体" panose="02010600030101010101" pitchFamily="2" charset="-122"/>
              </a:defRPr>
            </a:lvl3pPr>
            <a:lvl4pPr marL="1600200" indent="-228600">
              <a:defRPr kumimoji="1">
                <a:solidFill>
                  <a:schemeClr val="tx1"/>
                </a:solidFill>
                <a:latin typeface="Century Schoolbook" panose="02040604050505020304" pitchFamily="18" charset="0"/>
                <a:ea typeface="宋体" panose="02010600030101010101" pitchFamily="2" charset="-122"/>
              </a:defRPr>
            </a:lvl4pPr>
            <a:lvl5pPr marL="2057400" indent="-228600">
              <a:defRPr kumimoji="1">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9pPr>
          </a:lstStyle>
          <a:p>
            <a:r>
              <a:rPr lang="zh-CN" altLang="en-US" b="1" dirty="0">
                <a:solidFill>
                  <a:srgbClr val="0070C0"/>
                </a:solidFill>
                <a:latin typeface="微软雅黑" panose="020B0503020204020204" pitchFamily="34" charset="-122"/>
                <a:ea typeface="微软雅黑" panose="020B0503020204020204" pitchFamily="34" charset="-122"/>
              </a:rPr>
              <a:t>定位</a:t>
            </a:r>
          </a:p>
        </p:txBody>
      </p:sp>
      <p:sp>
        <p:nvSpPr>
          <p:cNvPr id="12" name="TextBox 11"/>
          <p:cNvSpPr txBox="1">
            <a:spLocks noChangeArrowheads="1"/>
          </p:cNvSpPr>
          <p:nvPr/>
        </p:nvSpPr>
        <p:spPr bwMode="auto">
          <a:xfrm>
            <a:off x="2247900" y="4551340"/>
            <a:ext cx="1144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entury Schoolbook" panose="02040604050505020304" pitchFamily="18" charset="0"/>
                <a:ea typeface="宋体" panose="02010600030101010101" pitchFamily="2" charset="-122"/>
              </a:defRPr>
            </a:lvl1pPr>
            <a:lvl2pPr marL="742950" indent="-285750">
              <a:defRPr kumimoji="1">
                <a:solidFill>
                  <a:schemeClr val="tx1"/>
                </a:solidFill>
                <a:latin typeface="Century Schoolbook" panose="02040604050505020304" pitchFamily="18" charset="0"/>
                <a:ea typeface="宋体" panose="02010600030101010101" pitchFamily="2" charset="-122"/>
              </a:defRPr>
            </a:lvl2pPr>
            <a:lvl3pPr marL="1143000" indent="-228600">
              <a:defRPr kumimoji="1">
                <a:solidFill>
                  <a:schemeClr val="tx1"/>
                </a:solidFill>
                <a:latin typeface="Century Schoolbook" panose="02040604050505020304" pitchFamily="18" charset="0"/>
                <a:ea typeface="宋体" panose="02010600030101010101" pitchFamily="2" charset="-122"/>
              </a:defRPr>
            </a:lvl3pPr>
            <a:lvl4pPr marL="1600200" indent="-228600">
              <a:defRPr kumimoji="1">
                <a:solidFill>
                  <a:schemeClr val="tx1"/>
                </a:solidFill>
                <a:latin typeface="Century Schoolbook" panose="02040604050505020304" pitchFamily="18" charset="0"/>
                <a:ea typeface="宋体" panose="02010600030101010101" pitchFamily="2" charset="-122"/>
              </a:defRPr>
            </a:lvl4pPr>
            <a:lvl5pPr marL="2057400" indent="-228600">
              <a:defRPr kumimoji="1">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9pPr>
          </a:lstStyle>
          <a:p>
            <a:r>
              <a:rPr lang="zh-CN" altLang="en-US" b="1">
                <a:solidFill>
                  <a:srgbClr val="0070C0"/>
                </a:solidFill>
                <a:latin typeface="微软雅黑" panose="020B0503020204020204" pitchFamily="34" charset="-122"/>
                <a:ea typeface="微软雅黑" panose="020B0503020204020204" pitchFamily="34" charset="-122"/>
              </a:rPr>
              <a:t>地图构建</a:t>
            </a:r>
          </a:p>
        </p:txBody>
      </p:sp>
      <p:sp>
        <p:nvSpPr>
          <p:cNvPr id="13" name="TextBox 12"/>
          <p:cNvSpPr txBox="1">
            <a:spLocks noChangeArrowheads="1"/>
          </p:cNvSpPr>
          <p:nvPr/>
        </p:nvSpPr>
        <p:spPr bwMode="auto">
          <a:xfrm>
            <a:off x="4060031" y="2743971"/>
            <a:ext cx="1144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entury Schoolbook" panose="02040604050505020304" pitchFamily="18" charset="0"/>
                <a:ea typeface="宋体" panose="02010600030101010101" pitchFamily="2" charset="-122"/>
              </a:defRPr>
            </a:lvl1pPr>
            <a:lvl2pPr marL="742950" indent="-285750">
              <a:defRPr kumimoji="1">
                <a:solidFill>
                  <a:schemeClr val="tx1"/>
                </a:solidFill>
                <a:latin typeface="Century Schoolbook" panose="02040604050505020304" pitchFamily="18" charset="0"/>
                <a:ea typeface="宋体" panose="02010600030101010101" pitchFamily="2" charset="-122"/>
              </a:defRPr>
            </a:lvl2pPr>
            <a:lvl3pPr marL="1143000" indent="-228600">
              <a:defRPr kumimoji="1">
                <a:solidFill>
                  <a:schemeClr val="tx1"/>
                </a:solidFill>
                <a:latin typeface="Century Schoolbook" panose="02040604050505020304" pitchFamily="18" charset="0"/>
                <a:ea typeface="宋体" panose="02010600030101010101" pitchFamily="2" charset="-122"/>
              </a:defRPr>
            </a:lvl3pPr>
            <a:lvl4pPr marL="1600200" indent="-228600">
              <a:defRPr kumimoji="1">
                <a:solidFill>
                  <a:schemeClr val="tx1"/>
                </a:solidFill>
                <a:latin typeface="Century Schoolbook" panose="02040604050505020304" pitchFamily="18" charset="0"/>
                <a:ea typeface="宋体" panose="02010600030101010101" pitchFamily="2" charset="-122"/>
              </a:defRPr>
            </a:lvl4pPr>
            <a:lvl5pPr marL="2057400" indent="-228600">
              <a:defRPr kumimoji="1">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9pPr>
          </a:lstStyle>
          <a:p>
            <a:r>
              <a:rPr lang="zh-CN" altLang="en-US" b="1" dirty="0">
                <a:solidFill>
                  <a:srgbClr val="C00000"/>
                </a:solidFill>
                <a:latin typeface="微软雅黑" panose="020B0503020204020204" pitchFamily="34" charset="-122"/>
                <a:ea typeface="微软雅黑" panose="020B0503020204020204" pitchFamily="34" charset="-122"/>
              </a:rPr>
              <a:t>导航规划</a:t>
            </a:r>
          </a:p>
        </p:txBody>
      </p:sp>
      <p:sp>
        <p:nvSpPr>
          <p:cNvPr id="14" name="Oval 33"/>
          <p:cNvSpPr/>
          <p:nvPr/>
        </p:nvSpPr>
        <p:spPr>
          <a:xfrm>
            <a:off x="2164555" y="2518943"/>
            <a:ext cx="595313" cy="5953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5" name="Group 14"/>
          <p:cNvGrpSpPr>
            <a:grpSpLocks/>
          </p:cNvGrpSpPr>
          <p:nvPr/>
        </p:nvGrpSpPr>
        <p:grpSpPr bwMode="auto">
          <a:xfrm rot="2166878">
            <a:off x="2577702" y="2447506"/>
            <a:ext cx="592931" cy="608409"/>
            <a:chOff x="4716016" y="2924944"/>
            <a:chExt cx="792088" cy="810344"/>
          </a:xfrm>
        </p:grpSpPr>
        <p:cxnSp>
          <p:nvCxnSpPr>
            <p:cNvPr id="16" name="Straight Arrow Connector 35"/>
            <p:cNvCxnSpPr/>
            <p:nvPr/>
          </p:nvCxnSpPr>
          <p:spPr>
            <a:xfrm flipV="1">
              <a:off x="4714703" y="2925430"/>
              <a:ext cx="0" cy="810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36"/>
            <p:cNvCxnSpPr/>
            <p:nvPr/>
          </p:nvCxnSpPr>
          <p:spPr>
            <a:xfrm>
              <a:off x="4714646" y="3734512"/>
              <a:ext cx="7920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37"/>
          <p:cNvSpPr/>
          <p:nvPr/>
        </p:nvSpPr>
        <p:spPr>
          <a:xfrm rot="18333029">
            <a:off x="2628899" y="2341541"/>
            <a:ext cx="107156" cy="376238"/>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19" name="Rectangle 38"/>
          <p:cNvSpPr/>
          <p:nvPr/>
        </p:nvSpPr>
        <p:spPr>
          <a:xfrm rot="18333029">
            <a:off x="2200869" y="2926733"/>
            <a:ext cx="108347" cy="376238"/>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cxnSp>
        <p:nvCxnSpPr>
          <p:cNvPr id="20" name="Straight Arrow Connector 39"/>
          <p:cNvCxnSpPr/>
          <p:nvPr/>
        </p:nvCxnSpPr>
        <p:spPr>
          <a:xfrm flipV="1">
            <a:off x="781049" y="2821362"/>
            <a:ext cx="1674019" cy="1676400"/>
          </a:xfrm>
          <a:prstGeom prst="straightConnector1">
            <a:avLst/>
          </a:prstGeom>
          <a:ln w="381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TextBox 21"/>
          <p:cNvSpPr txBox="1">
            <a:spLocks noChangeArrowheads="1"/>
          </p:cNvSpPr>
          <p:nvPr/>
        </p:nvSpPr>
        <p:spPr bwMode="auto">
          <a:xfrm>
            <a:off x="1689495" y="2229728"/>
            <a:ext cx="1144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entury Schoolbook" panose="02040604050505020304" pitchFamily="18" charset="0"/>
                <a:ea typeface="宋体" panose="02010600030101010101" pitchFamily="2" charset="-122"/>
              </a:defRPr>
            </a:lvl1pPr>
            <a:lvl2pPr marL="742950" indent="-285750">
              <a:defRPr kumimoji="1">
                <a:solidFill>
                  <a:schemeClr val="tx1"/>
                </a:solidFill>
                <a:latin typeface="Century Schoolbook" panose="02040604050505020304" pitchFamily="18" charset="0"/>
                <a:ea typeface="宋体" panose="02010600030101010101" pitchFamily="2" charset="-122"/>
              </a:defRPr>
            </a:lvl2pPr>
            <a:lvl3pPr marL="1143000" indent="-228600">
              <a:defRPr kumimoji="1">
                <a:solidFill>
                  <a:schemeClr val="tx1"/>
                </a:solidFill>
                <a:latin typeface="Century Schoolbook" panose="02040604050505020304" pitchFamily="18" charset="0"/>
                <a:ea typeface="宋体" panose="02010600030101010101" pitchFamily="2" charset="-122"/>
              </a:defRPr>
            </a:lvl3pPr>
            <a:lvl4pPr marL="1600200" indent="-228600">
              <a:defRPr kumimoji="1">
                <a:solidFill>
                  <a:schemeClr val="tx1"/>
                </a:solidFill>
                <a:latin typeface="Century Schoolbook" panose="02040604050505020304" pitchFamily="18" charset="0"/>
                <a:ea typeface="宋体" panose="02010600030101010101" pitchFamily="2" charset="-122"/>
              </a:defRPr>
            </a:lvl4pPr>
            <a:lvl5pPr marL="2057400" indent="-228600">
              <a:defRPr kumimoji="1">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9pPr>
          </a:lstStyle>
          <a:p>
            <a:r>
              <a:rPr lang="zh-CN" altLang="en-US" b="1" dirty="0">
                <a:solidFill>
                  <a:srgbClr val="0070C0"/>
                </a:solidFill>
                <a:latin typeface="微软雅黑" panose="020B0503020204020204" pitchFamily="34" charset="-122"/>
                <a:ea typeface="微软雅黑" panose="020B0503020204020204" pitchFamily="34" charset="-122"/>
              </a:rPr>
              <a:t>执行</a:t>
            </a:r>
          </a:p>
        </p:txBody>
      </p:sp>
      <p:sp>
        <p:nvSpPr>
          <p:cNvPr id="22" name="Rounded Rectangle 41"/>
          <p:cNvSpPr/>
          <p:nvPr/>
        </p:nvSpPr>
        <p:spPr>
          <a:xfrm>
            <a:off x="3675459" y="1879578"/>
            <a:ext cx="594122" cy="5941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cxnSp>
        <p:nvCxnSpPr>
          <p:cNvPr id="23" name="Curved Connector 42"/>
          <p:cNvCxnSpPr/>
          <p:nvPr/>
        </p:nvCxnSpPr>
        <p:spPr>
          <a:xfrm flipV="1">
            <a:off x="2462212" y="1905771"/>
            <a:ext cx="2288381" cy="910829"/>
          </a:xfrm>
          <a:prstGeom prst="curvedConnector3">
            <a:avLst>
              <a:gd name="adj1" fmla="val 100573"/>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515BEBB2-C48A-E746-BD20-DCEFA3748BD7}"/>
              </a:ext>
            </a:extLst>
          </p:cNvPr>
          <p:cNvSpPr/>
          <p:nvPr/>
        </p:nvSpPr>
        <p:spPr>
          <a:xfrm>
            <a:off x="5763814" y="1279413"/>
            <a:ext cx="2922986" cy="2347759"/>
          </a:xfrm>
          <a:prstGeom prst="rect">
            <a:avLst/>
          </a:prstGeom>
        </p:spPr>
        <p:txBody>
          <a:bodyPr wrap="square">
            <a:spAutoFit/>
          </a:bodyPr>
          <a:lstStyle/>
          <a:p>
            <a:pPr>
              <a:lnSpc>
                <a:spcPct val="125000"/>
              </a:lnSpc>
            </a:pPr>
            <a:r>
              <a:rPr lang="zh-CN" altLang="en-US" sz="2000" dirty="0">
                <a:latin typeface="SimHei" panose="02010609060101010101" pitchFamily="49" charset="-122"/>
                <a:ea typeface="SimHei" panose="02010609060101010101" pitchFamily="49" charset="-122"/>
              </a:rPr>
              <a:t>在给定环境的全局或局部知识以及一个或者一系列目标位置的条件下，使机器人能够根据知识和传感器感知信息高效可靠地到达目标位置</a:t>
            </a:r>
          </a:p>
        </p:txBody>
      </p:sp>
      <p:sp>
        <p:nvSpPr>
          <p:cNvPr id="24" name="TextBox 21">
            <a:extLst>
              <a:ext uri="{FF2B5EF4-FFF2-40B4-BE49-F238E27FC236}">
                <a16:creationId xmlns:a16="http://schemas.microsoft.com/office/drawing/2014/main" id="{129E8A5A-100C-7E47-93A4-2EBC87EC7235}"/>
              </a:ext>
            </a:extLst>
          </p:cNvPr>
          <p:cNvSpPr txBox="1">
            <a:spLocks noChangeArrowheads="1"/>
          </p:cNvSpPr>
          <p:nvPr/>
        </p:nvSpPr>
        <p:spPr bwMode="auto">
          <a:xfrm>
            <a:off x="3065649" y="2157945"/>
            <a:ext cx="1144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entury Schoolbook" panose="02040604050505020304" pitchFamily="18" charset="0"/>
                <a:ea typeface="宋体" panose="02010600030101010101" pitchFamily="2" charset="-122"/>
              </a:defRPr>
            </a:lvl1pPr>
            <a:lvl2pPr marL="742950" indent="-285750">
              <a:defRPr kumimoji="1">
                <a:solidFill>
                  <a:schemeClr val="tx1"/>
                </a:solidFill>
                <a:latin typeface="Century Schoolbook" panose="02040604050505020304" pitchFamily="18" charset="0"/>
                <a:ea typeface="宋体" panose="02010600030101010101" pitchFamily="2" charset="-122"/>
              </a:defRPr>
            </a:lvl2pPr>
            <a:lvl3pPr marL="1143000" indent="-228600">
              <a:defRPr kumimoji="1">
                <a:solidFill>
                  <a:schemeClr val="tx1"/>
                </a:solidFill>
                <a:latin typeface="Century Schoolbook" panose="02040604050505020304" pitchFamily="18" charset="0"/>
                <a:ea typeface="宋体" panose="02010600030101010101" pitchFamily="2" charset="-122"/>
              </a:defRPr>
            </a:lvl3pPr>
            <a:lvl4pPr marL="1600200" indent="-228600">
              <a:defRPr kumimoji="1">
                <a:solidFill>
                  <a:schemeClr val="tx1"/>
                </a:solidFill>
                <a:latin typeface="Century Schoolbook" panose="02040604050505020304" pitchFamily="18" charset="0"/>
                <a:ea typeface="宋体" panose="02010600030101010101" pitchFamily="2" charset="-122"/>
              </a:defRPr>
            </a:lvl4pPr>
            <a:lvl5pPr marL="2057400" indent="-228600">
              <a:defRPr kumimoji="1">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Century Schoolbook" panose="02040604050505020304" pitchFamily="18" charset="0"/>
                <a:ea typeface="宋体" panose="02010600030101010101" pitchFamily="2" charset="-122"/>
              </a:defRPr>
            </a:lvl9pPr>
          </a:lstStyle>
          <a:p>
            <a:r>
              <a:rPr lang="zh-CN" altLang="en-US" b="1" dirty="0">
                <a:solidFill>
                  <a:srgbClr val="0070C0"/>
                </a:solidFill>
                <a:latin typeface="微软雅黑" panose="020B0503020204020204" pitchFamily="34" charset="-122"/>
                <a:ea typeface="微软雅黑" panose="020B0503020204020204" pitchFamily="34" charset="-122"/>
              </a:rPr>
              <a:t>感知</a:t>
            </a:r>
          </a:p>
        </p:txBody>
      </p:sp>
    </p:spTree>
    <p:extLst>
      <p:ext uri="{BB962C8B-B14F-4D97-AF65-F5344CB8AC3E}">
        <p14:creationId xmlns:p14="http://schemas.microsoft.com/office/powerpoint/2010/main" val="1636563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7190F925-8867-2A48-AF38-DBE2D30B2556}"/>
              </a:ext>
            </a:extLst>
          </p:cNvPr>
          <p:cNvSpPr/>
          <p:nvPr/>
        </p:nvSpPr>
        <p:spPr>
          <a:xfrm>
            <a:off x="457200" y="1215251"/>
            <a:ext cx="8039236" cy="122048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E3B8CE58-760B-534D-B600-E0CFBCFE64F2}"/>
              </a:ext>
            </a:extLst>
          </p:cNvPr>
          <p:cNvSpPr>
            <a:spLocks noGrp="1"/>
          </p:cNvSpPr>
          <p:nvPr>
            <p:ph type="title"/>
          </p:nvPr>
        </p:nvSpPr>
        <p:spPr/>
        <p:txBody>
          <a:bodyPr/>
          <a:lstStyle/>
          <a:p>
            <a:r>
              <a:rPr kumimoji="1" lang="zh-CN" altLang="en-US" dirty="0"/>
              <a:t>导航规划问题</a:t>
            </a:r>
          </a:p>
        </p:txBody>
      </p:sp>
      <p:sp>
        <p:nvSpPr>
          <p:cNvPr id="5" name="内容占位符 4">
            <a:extLst>
              <a:ext uri="{FF2B5EF4-FFF2-40B4-BE49-F238E27FC236}">
                <a16:creationId xmlns:a16="http://schemas.microsoft.com/office/drawing/2014/main" id="{37E99DE5-7D1D-8C4A-A854-A3C908E3F38C}"/>
              </a:ext>
            </a:extLst>
          </p:cNvPr>
          <p:cNvSpPr>
            <a:spLocks noGrp="1"/>
          </p:cNvSpPr>
          <p:nvPr>
            <p:ph sz="quarter" idx="1"/>
          </p:nvPr>
        </p:nvSpPr>
        <p:spPr>
          <a:xfrm>
            <a:off x="457200" y="2736528"/>
            <a:ext cx="8039236" cy="2118935"/>
          </a:xfrm>
        </p:spPr>
        <p:txBody>
          <a:bodyPr/>
          <a:lstStyle/>
          <a:p>
            <a:pPr>
              <a:spcBef>
                <a:spcPts val="1650"/>
              </a:spcBef>
            </a:pPr>
            <a:r>
              <a:rPr kumimoji="1" lang="zh-CN" altLang="en-US" dirty="0"/>
              <a:t>环境几何约束</a:t>
            </a:r>
            <a:endParaRPr kumimoji="1" lang="en-US" altLang="zh-CN" dirty="0"/>
          </a:p>
          <a:p>
            <a:pPr>
              <a:spcBef>
                <a:spcPts val="1650"/>
              </a:spcBef>
            </a:pPr>
            <a:r>
              <a:rPr kumimoji="1" lang="zh-CN" altLang="en-US" dirty="0"/>
              <a:t>机器人执行约束</a:t>
            </a:r>
          </a:p>
        </p:txBody>
      </p:sp>
      <p:sp>
        <p:nvSpPr>
          <p:cNvPr id="3" name="矩形 2">
            <a:extLst>
              <a:ext uri="{FF2B5EF4-FFF2-40B4-BE49-F238E27FC236}">
                <a16:creationId xmlns:a16="http://schemas.microsoft.com/office/drawing/2014/main" id="{F5432578-DAD9-C947-A0A4-230DFAA7C296}"/>
              </a:ext>
            </a:extLst>
          </p:cNvPr>
          <p:cNvSpPr/>
          <p:nvPr/>
        </p:nvSpPr>
        <p:spPr>
          <a:xfrm>
            <a:off x="552382" y="1421057"/>
            <a:ext cx="7848872" cy="808876"/>
          </a:xfrm>
          <a:prstGeom prst="rect">
            <a:avLst/>
          </a:prstGeom>
        </p:spPr>
        <p:txBody>
          <a:bodyPr wrap="square">
            <a:spAutoFit/>
          </a:bodyPr>
          <a:lstStyle/>
          <a:p>
            <a:pPr>
              <a:lnSpc>
                <a:spcPct val="125000"/>
              </a:lnSpc>
            </a:pPr>
            <a:r>
              <a:rPr lang="zh-CN" altLang="en-US" sz="2000" dirty="0">
                <a:latin typeface="SimHei" panose="02010609060101010101" pitchFamily="49" charset="-122"/>
                <a:ea typeface="SimHei" panose="02010609060101010101" pitchFamily="49" charset="-122"/>
              </a:rPr>
              <a:t>在给定环境的全局或局部知识以及一个或者一系列目标位置的条件下，使机器人能够根据知识和传感器感知信息高效可靠地到达目标位置</a:t>
            </a:r>
          </a:p>
        </p:txBody>
      </p:sp>
    </p:spTree>
    <p:extLst>
      <p:ext uri="{BB962C8B-B14F-4D97-AF65-F5344CB8AC3E}">
        <p14:creationId xmlns:p14="http://schemas.microsoft.com/office/powerpoint/2010/main" val="253144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kumimoji="1" lang="zh-CN" altLang="en-US" dirty="0"/>
              <a:t>路径规划、避障规划、轨迹规划三者关系</a:t>
            </a:r>
          </a:p>
        </p:txBody>
      </p:sp>
      <p:sp>
        <p:nvSpPr>
          <p:cNvPr id="20" name="矩形 19"/>
          <p:cNvSpPr/>
          <p:nvPr/>
        </p:nvSpPr>
        <p:spPr bwMode="auto">
          <a:xfrm>
            <a:off x="2076946" y="1543924"/>
            <a:ext cx="3288506" cy="13525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500">
              <a:latin typeface="黑体" pitchFamily="49" charset="-122"/>
              <a:ea typeface="黑体" pitchFamily="49" charset="-122"/>
            </a:endParaRPr>
          </a:p>
        </p:txBody>
      </p:sp>
      <p:sp>
        <p:nvSpPr>
          <p:cNvPr id="21" name="圆角矩形 20"/>
          <p:cNvSpPr/>
          <p:nvPr/>
        </p:nvSpPr>
        <p:spPr bwMode="auto">
          <a:xfrm>
            <a:off x="2237680" y="1329612"/>
            <a:ext cx="1446610" cy="37504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rgbClr val="FFFFFF"/>
                </a:solidFill>
                <a:latin typeface="黑体" charset="0"/>
                <a:ea typeface="黑体" charset="0"/>
                <a:cs typeface="黑体" charset="0"/>
              </a:rPr>
              <a:t>路径规划</a:t>
            </a:r>
          </a:p>
        </p:txBody>
      </p:sp>
      <p:sp>
        <p:nvSpPr>
          <p:cNvPr id="22" name="矩形 6"/>
          <p:cNvSpPr>
            <a:spLocks noChangeArrowheads="1"/>
          </p:cNvSpPr>
          <p:nvPr/>
        </p:nvSpPr>
        <p:spPr bwMode="auto">
          <a:xfrm>
            <a:off x="2164343" y="1758426"/>
            <a:ext cx="3220293" cy="106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sz="2100" b="1" dirty="0">
                <a:latin typeface="黑体" charset="0"/>
                <a:ea typeface="黑体" charset="0"/>
                <a:cs typeface="黑体" charset="0"/>
              </a:rPr>
              <a:t>根据所给定的地图和目标位置，规划一条使机器人到达目标位置的路径</a:t>
            </a:r>
          </a:p>
        </p:txBody>
      </p:sp>
      <p:sp>
        <p:nvSpPr>
          <p:cNvPr id="24" name="矩形 23"/>
          <p:cNvSpPr/>
          <p:nvPr/>
        </p:nvSpPr>
        <p:spPr bwMode="auto">
          <a:xfrm>
            <a:off x="2076946" y="3478690"/>
            <a:ext cx="3288506" cy="1362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500">
              <a:latin typeface="黑体" pitchFamily="49" charset="-122"/>
              <a:ea typeface="黑体" pitchFamily="49" charset="-122"/>
            </a:endParaRPr>
          </a:p>
        </p:txBody>
      </p:sp>
      <p:sp>
        <p:nvSpPr>
          <p:cNvPr id="25" name="圆角矩形 24"/>
          <p:cNvSpPr/>
          <p:nvPr/>
        </p:nvSpPr>
        <p:spPr bwMode="auto">
          <a:xfrm>
            <a:off x="2237680" y="3264377"/>
            <a:ext cx="1446610" cy="37504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a:solidFill>
                  <a:srgbClr val="FFFFFF"/>
                </a:solidFill>
                <a:latin typeface="黑体" charset="0"/>
                <a:ea typeface="黑体" charset="0"/>
                <a:cs typeface="黑体" charset="0"/>
              </a:rPr>
              <a:t>避障规划</a:t>
            </a:r>
          </a:p>
        </p:txBody>
      </p:sp>
      <p:sp>
        <p:nvSpPr>
          <p:cNvPr id="26" name="矩形 9"/>
          <p:cNvSpPr>
            <a:spLocks noChangeArrowheads="1"/>
          </p:cNvSpPr>
          <p:nvPr/>
        </p:nvSpPr>
        <p:spPr bwMode="auto">
          <a:xfrm>
            <a:off x="2130796" y="3726070"/>
            <a:ext cx="3180805" cy="106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sz="2100" b="1">
                <a:latin typeface="黑体" charset="0"/>
                <a:ea typeface="黑体" charset="0"/>
                <a:cs typeface="黑体" charset="0"/>
              </a:rPr>
              <a:t>根据所得实时</a:t>
            </a:r>
            <a:r>
              <a:rPr lang="zh-CN" altLang="en-US" sz="2100" b="1" dirty="0">
                <a:latin typeface="黑体" charset="0"/>
                <a:ea typeface="黑体" charset="0"/>
                <a:cs typeface="黑体" charset="0"/>
              </a:rPr>
              <a:t>传感器测量信息，调整轨迹以避免发生碰撞</a:t>
            </a:r>
          </a:p>
        </p:txBody>
      </p:sp>
      <p:sp>
        <p:nvSpPr>
          <p:cNvPr id="27" name="矩形 26"/>
          <p:cNvSpPr>
            <a:spLocks noChangeArrowheads="1"/>
          </p:cNvSpPr>
          <p:nvPr/>
        </p:nvSpPr>
        <p:spPr bwMode="auto">
          <a:xfrm>
            <a:off x="1478874" y="1603865"/>
            <a:ext cx="464358"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b="1">
                <a:latin typeface="黑体" charset="0"/>
                <a:ea typeface="黑体" charset="0"/>
                <a:cs typeface="黑体" charset="0"/>
              </a:rPr>
              <a:t>战略</a:t>
            </a:r>
            <a:r>
              <a:rPr lang="zh-CN" altLang="en-US" b="1" dirty="0">
                <a:latin typeface="黑体" charset="0"/>
                <a:ea typeface="黑体" charset="0"/>
                <a:cs typeface="黑体" charset="0"/>
              </a:rPr>
              <a:t>方法</a:t>
            </a:r>
          </a:p>
        </p:txBody>
      </p:sp>
      <p:sp>
        <p:nvSpPr>
          <p:cNvPr id="28" name="矩形 27"/>
          <p:cNvSpPr>
            <a:spLocks noChangeArrowheads="1"/>
          </p:cNvSpPr>
          <p:nvPr/>
        </p:nvSpPr>
        <p:spPr bwMode="auto">
          <a:xfrm>
            <a:off x="1472969" y="3226631"/>
            <a:ext cx="373518"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endParaRPr lang="en-US" altLang="zh-CN" b="1">
              <a:latin typeface="黑体" charset="0"/>
              <a:ea typeface="黑体" charset="0"/>
              <a:cs typeface="黑体" charset="0"/>
            </a:endParaRPr>
          </a:p>
          <a:p>
            <a:r>
              <a:rPr lang="zh-CN" altLang="en-US" b="1" dirty="0">
                <a:latin typeface="黑体" charset="0"/>
                <a:ea typeface="黑体" charset="0"/>
                <a:cs typeface="黑体" charset="0"/>
              </a:rPr>
              <a:t>战术方法</a:t>
            </a:r>
          </a:p>
        </p:txBody>
      </p:sp>
      <p:sp>
        <p:nvSpPr>
          <p:cNvPr id="29" name="上下箭头 28"/>
          <p:cNvSpPr/>
          <p:nvPr/>
        </p:nvSpPr>
        <p:spPr>
          <a:xfrm>
            <a:off x="4019886" y="2760877"/>
            <a:ext cx="642938" cy="857250"/>
          </a:xfrm>
          <a:prstGeom prst="up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b="1" dirty="0">
                <a:solidFill>
                  <a:schemeClr val="tx1"/>
                </a:solidFill>
                <a:latin typeface="黑体" charset="0"/>
                <a:ea typeface="黑体" charset="0"/>
                <a:cs typeface="黑体" charset="0"/>
              </a:rPr>
              <a:t>互补</a:t>
            </a:r>
          </a:p>
        </p:txBody>
      </p:sp>
      <p:grpSp>
        <p:nvGrpSpPr>
          <p:cNvPr id="31" name="组合 10"/>
          <p:cNvGrpSpPr>
            <a:grpSpLocks/>
          </p:cNvGrpSpPr>
          <p:nvPr/>
        </p:nvGrpSpPr>
        <p:grpSpPr bwMode="auto">
          <a:xfrm>
            <a:off x="5576741" y="1324138"/>
            <a:ext cx="1570919" cy="3516626"/>
            <a:chOff x="857225" y="2285992"/>
            <a:chExt cx="2094573" cy="4686805"/>
          </a:xfrm>
        </p:grpSpPr>
        <p:sp>
          <p:nvSpPr>
            <p:cNvPr id="32" name="矩形 31"/>
            <p:cNvSpPr/>
            <p:nvPr/>
          </p:nvSpPr>
          <p:spPr>
            <a:xfrm>
              <a:off x="857225" y="2571617"/>
              <a:ext cx="2094573" cy="4401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500">
                <a:latin typeface="黑体" pitchFamily="49" charset="-122"/>
                <a:ea typeface="黑体" pitchFamily="49" charset="-122"/>
              </a:endParaRPr>
            </a:p>
          </p:txBody>
        </p:sp>
        <p:sp>
          <p:nvSpPr>
            <p:cNvPr id="33" name="圆角矩形 32"/>
            <p:cNvSpPr/>
            <p:nvPr/>
          </p:nvSpPr>
          <p:spPr>
            <a:xfrm>
              <a:off x="940099" y="2285992"/>
              <a:ext cx="1928827" cy="4998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100" dirty="0">
                  <a:solidFill>
                    <a:srgbClr val="FFFFFF"/>
                  </a:solidFill>
                  <a:latin typeface="黑体" charset="0"/>
                  <a:ea typeface="黑体" charset="0"/>
                  <a:cs typeface="黑体" charset="0"/>
                </a:rPr>
                <a:t>轨迹规划</a:t>
              </a:r>
            </a:p>
          </p:txBody>
        </p:sp>
        <p:sp>
          <p:nvSpPr>
            <p:cNvPr id="34" name="矩形 6"/>
            <p:cNvSpPr>
              <a:spLocks noChangeArrowheads="1"/>
            </p:cNvSpPr>
            <p:nvPr/>
          </p:nvSpPr>
          <p:spPr bwMode="auto">
            <a:xfrm>
              <a:off x="1114909" y="2902977"/>
              <a:ext cx="1805134" cy="399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sz="2100" b="1" dirty="0">
                  <a:latin typeface="黑体" charset="0"/>
                  <a:ea typeface="黑体" charset="0"/>
                  <a:cs typeface="黑体" charset="0"/>
                </a:rPr>
                <a:t>根据机器人的运动学模型和约束，寻找适当的控制命令，将可行路径转化为可行轨迹</a:t>
              </a:r>
            </a:p>
          </p:txBody>
        </p:sp>
      </p:grpSp>
      <p:sp>
        <p:nvSpPr>
          <p:cNvPr id="35" name="矩形 34"/>
          <p:cNvSpPr>
            <a:spLocks noChangeArrowheads="1"/>
          </p:cNvSpPr>
          <p:nvPr/>
        </p:nvSpPr>
        <p:spPr bwMode="auto">
          <a:xfrm>
            <a:off x="7235057" y="2184065"/>
            <a:ext cx="373518"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b="1">
                <a:latin typeface="黑体" charset="0"/>
                <a:ea typeface="黑体" charset="0"/>
                <a:cs typeface="黑体" charset="0"/>
              </a:rPr>
              <a:t>机器人执行</a:t>
            </a:r>
            <a:endParaRPr lang="zh-CN" altLang="en-US" b="1" dirty="0">
              <a:latin typeface="黑体" charset="0"/>
              <a:ea typeface="黑体" charset="0"/>
              <a:cs typeface="黑体" charset="0"/>
            </a:endParaRPr>
          </a:p>
        </p:txBody>
      </p:sp>
      <p:sp>
        <p:nvSpPr>
          <p:cNvPr id="36" name="上下箭头 35"/>
          <p:cNvSpPr/>
          <p:nvPr/>
        </p:nvSpPr>
        <p:spPr>
          <a:xfrm rot="16200000">
            <a:off x="5043724" y="2780264"/>
            <a:ext cx="642938" cy="857250"/>
          </a:xfrm>
          <a:prstGeom prst="up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00" b="1" dirty="0">
              <a:solidFill>
                <a:schemeClr val="tx1"/>
              </a:solidFill>
              <a:latin typeface="黑体" charset="0"/>
              <a:ea typeface="黑体" charset="0"/>
              <a:cs typeface="黑体" charset="0"/>
            </a:endParaRPr>
          </a:p>
        </p:txBody>
      </p:sp>
      <p:sp>
        <p:nvSpPr>
          <p:cNvPr id="2" name="文本框 1"/>
          <p:cNvSpPr txBox="1"/>
          <p:nvPr/>
        </p:nvSpPr>
        <p:spPr>
          <a:xfrm>
            <a:off x="5101281" y="2989350"/>
            <a:ext cx="649537" cy="369332"/>
          </a:xfrm>
          <a:prstGeom prst="rect">
            <a:avLst/>
          </a:prstGeom>
          <a:noFill/>
        </p:spPr>
        <p:txBody>
          <a:bodyPr wrap="none" rtlCol="0">
            <a:spAutoFit/>
          </a:bodyPr>
          <a:lstStyle/>
          <a:p>
            <a:r>
              <a:rPr lang="zh-CN" altLang="en-US" b="1">
                <a:latin typeface="SimHei" charset="-122"/>
                <a:ea typeface="SimHei" charset="-122"/>
                <a:cs typeface="SimHei" charset="-122"/>
              </a:rPr>
              <a:t>互补</a:t>
            </a:r>
            <a:endParaRPr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5672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2600325" y="2407336"/>
            <a:ext cx="5143500" cy="800100"/>
          </a:xfrm>
        </p:spPr>
        <p:txBody>
          <a:bodyPr>
            <a:normAutofit/>
          </a:bodyPr>
          <a:lstStyle/>
          <a:p>
            <a:pPr algn="ctr" fontAlgn="auto">
              <a:spcAft>
                <a:spcPts val="0"/>
              </a:spcAft>
              <a:defRPr/>
            </a:pPr>
            <a:r>
              <a:rPr lang="zh-CN" altLang="en-US" sz="3000" smtClean="0">
                <a:solidFill>
                  <a:srgbClr val="FFFF00"/>
                </a:solidFill>
                <a:effectLst>
                  <a:outerShdw blurRad="38100" dist="38100" dir="2700000" algn="tl">
                    <a:srgbClr val="000000"/>
                  </a:outerShdw>
                </a:effectLst>
                <a:ea typeface="黑体" pitchFamily="2" charset="-122"/>
                <a:cs typeface="+mj-cs"/>
              </a:rPr>
              <a:t>导航规划</a:t>
            </a:r>
            <a:r>
              <a:rPr lang="en-US" altLang="zh-CN" sz="3000" smtClean="0">
                <a:solidFill>
                  <a:srgbClr val="FFFF00"/>
                </a:solidFill>
                <a:effectLst>
                  <a:outerShdw blurRad="38100" dist="38100" dir="2700000" algn="tl">
                    <a:srgbClr val="000000"/>
                  </a:outerShdw>
                </a:effectLst>
                <a:ea typeface="黑体" pitchFamily="2" charset="-122"/>
                <a:cs typeface="+mj-cs"/>
              </a:rPr>
              <a:t>-</a:t>
            </a:r>
            <a:r>
              <a:rPr lang="zh-CN" altLang="en-US" sz="3000" smtClean="0">
                <a:solidFill>
                  <a:srgbClr val="FFFF00"/>
                </a:solidFill>
                <a:effectLst>
                  <a:outerShdw blurRad="38100" dist="38100" dir="2700000" algn="tl">
                    <a:srgbClr val="000000"/>
                  </a:outerShdw>
                </a:effectLst>
                <a:ea typeface="黑体" pitchFamily="2" charset="-122"/>
                <a:cs typeface="+mj-cs"/>
              </a:rPr>
              <a:t>路径</a:t>
            </a:r>
            <a:endParaRPr lang="en-US" altLang="zh-CN" sz="3000" dirty="0">
              <a:solidFill>
                <a:srgbClr val="FFFF00"/>
              </a:solidFill>
              <a:effectLst>
                <a:outerShdw blurRad="38100" dist="38100" dir="2700000" algn="tl">
                  <a:srgbClr val="000000"/>
                </a:outerShdw>
              </a:effectLst>
              <a:ea typeface="黑体" pitchFamily="2" charset="-122"/>
              <a:cs typeface="+mj-cs"/>
            </a:endParaRPr>
          </a:p>
        </p:txBody>
      </p:sp>
      <p:sp>
        <p:nvSpPr>
          <p:cNvPr id="115714" name="文本占位符 2"/>
          <p:cNvSpPr>
            <a:spLocks noGrp="1"/>
          </p:cNvSpPr>
          <p:nvPr>
            <p:ph type="body" idx="1"/>
          </p:nvPr>
        </p:nvSpPr>
        <p:spPr/>
        <p:txBody>
          <a:bodyPr/>
          <a:lstStyle/>
          <a:p>
            <a:pPr>
              <a:buFont typeface="Wingdings 3" charset="0"/>
              <a:buNone/>
            </a:pPr>
            <a:endParaRPr lang="zh-CN" altLang="en-US" b="0">
              <a:latin typeface="Century Schoolbook" charset="0"/>
              <a:ea typeface="宋体" charset="0"/>
            </a:endParaRPr>
          </a:p>
        </p:txBody>
      </p:sp>
    </p:spTree>
    <p:extLst>
      <p:ext uri="{BB962C8B-B14F-4D97-AF65-F5344CB8AC3E}">
        <p14:creationId xmlns:p14="http://schemas.microsoft.com/office/powerpoint/2010/main" val="4076273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pPr eaLnBrk="1" hangingPunct="1">
              <a:defRPr/>
            </a:pPr>
            <a:r>
              <a:rPr lang="zh-CN" altLang="en-US" cap="none" dirty="0">
                <a:effectLst>
                  <a:outerShdw blurRad="38100" dist="38100" dir="2700000" algn="tl">
                    <a:srgbClr val="DDDDDD"/>
                  </a:outerShdw>
                </a:effectLst>
                <a:latin typeface="华文楷体" charset="0"/>
                <a:ea typeface="黑体" charset="0"/>
                <a:cs typeface="黑体" charset="0"/>
              </a:rPr>
              <a:t>位形空间</a:t>
            </a:r>
          </a:p>
        </p:txBody>
      </p:sp>
      <p:sp>
        <p:nvSpPr>
          <p:cNvPr id="24578" name="内容占位符 2"/>
          <p:cNvSpPr>
            <a:spLocks noGrp="1"/>
          </p:cNvSpPr>
          <p:nvPr>
            <p:ph sz="quarter" idx="1"/>
          </p:nvPr>
        </p:nvSpPr>
        <p:spPr/>
        <p:txBody>
          <a:bodyPr/>
          <a:lstStyle/>
          <a:p>
            <a:pPr eaLnBrk="1" hangingPunct="1">
              <a:lnSpc>
                <a:spcPct val="110000"/>
              </a:lnSpc>
            </a:pPr>
            <a:r>
              <a:rPr lang="zh-CN" altLang="en-US" b="0" dirty="0">
                <a:latin typeface="SimHei" charset="-122"/>
              </a:rPr>
              <a:t>障碍物空间：不可行的</a:t>
            </a:r>
            <a:r>
              <a:rPr kumimoji="1" lang="zh-CN" altLang="en-US" b="0" dirty="0">
                <a:latin typeface="SimHei" charset="-122"/>
              </a:rPr>
              <a:t>位形</a:t>
            </a:r>
            <a:r>
              <a:rPr lang="zh-CN" altLang="en-US" b="0" dirty="0">
                <a:latin typeface="SimHei" charset="-122"/>
              </a:rPr>
              <a:t>集合</a:t>
            </a:r>
            <a:endParaRPr lang="en-US" altLang="zh-CN" b="0" dirty="0">
              <a:latin typeface="SimHei" charset="-122"/>
            </a:endParaRPr>
          </a:p>
          <a:p>
            <a:pPr lvl="1" eaLnBrk="1" hangingPunct="1">
              <a:lnSpc>
                <a:spcPct val="110000"/>
              </a:lnSpc>
              <a:spcBef>
                <a:spcPts val="450"/>
              </a:spcBef>
            </a:pPr>
            <a:r>
              <a:rPr lang="zh-CN" altLang="en-US" b="0" dirty="0">
                <a:latin typeface="SimHei" charset="-122"/>
              </a:rPr>
              <a:t>在该空间中，机器人会与障碍物发生碰撞</a:t>
            </a:r>
            <a:endParaRPr lang="en-US" altLang="zh-CN" b="0" dirty="0">
              <a:latin typeface="SimHei" charset="-122"/>
            </a:endParaRPr>
          </a:p>
          <a:p>
            <a:pPr eaLnBrk="1" hangingPunct="1">
              <a:lnSpc>
                <a:spcPct val="110000"/>
              </a:lnSpc>
            </a:pPr>
            <a:r>
              <a:rPr lang="zh-CN" altLang="en-US" b="0" dirty="0">
                <a:latin typeface="SimHei" charset="-122"/>
              </a:rPr>
              <a:t>自由空间：可行的</a:t>
            </a:r>
            <a:r>
              <a:rPr kumimoji="1" lang="zh-CN" altLang="en-US" b="0" dirty="0">
                <a:latin typeface="SimHei" charset="-122"/>
              </a:rPr>
              <a:t>位形</a:t>
            </a:r>
            <a:r>
              <a:rPr lang="zh-CN" altLang="en-US" b="0" dirty="0">
                <a:latin typeface="SimHei" charset="-122"/>
              </a:rPr>
              <a:t>集合</a:t>
            </a:r>
            <a:endParaRPr lang="en-US" altLang="zh-CN" b="0" dirty="0">
              <a:latin typeface="SimHei" charset="-122"/>
            </a:endParaRPr>
          </a:p>
          <a:p>
            <a:pPr lvl="1" eaLnBrk="1" hangingPunct="1">
              <a:lnSpc>
                <a:spcPct val="110000"/>
              </a:lnSpc>
              <a:spcBef>
                <a:spcPts val="450"/>
              </a:spcBef>
            </a:pPr>
            <a:r>
              <a:rPr lang="zh-CN" altLang="en-US" b="0" dirty="0">
                <a:latin typeface="SimHei" charset="-122"/>
              </a:rPr>
              <a:t>在该空间中，机器人将无碰地安全移动</a:t>
            </a:r>
          </a:p>
        </p:txBody>
      </p:sp>
      <p:pic>
        <p:nvPicPr>
          <p:cNvPr id="9" name="图片 8"/>
          <p:cNvPicPr>
            <a:picLocks noChangeAspect="1"/>
          </p:cNvPicPr>
          <p:nvPr/>
        </p:nvPicPr>
        <p:blipFill>
          <a:blip r:embed="rId3"/>
          <a:stretch>
            <a:fillRect/>
          </a:stretch>
        </p:blipFill>
        <p:spPr>
          <a:xfrm>
            <a:off x="1048438" y="2796524"/>
            <a:ext cx="3523562" cy="2215105"/>
          </a:xfrm>
          <a:prstGeom prst="rect">
            <a:avLst/>
          </a:prstGeom>
        </p:spPr>
      </p:pic>
      <p:sp>
        <p:nvSpPr>
          <p:cNvPr id="2" name="矩形 1"/>
          <p:cNvSpPr/>
          <p:nvPr/>
        </p:nvSpPr>
        <p:spPr>
          <a:xfrm>
            <a:off x="4607380" y="3067276"/>
            <a:ext cx="3317420" cy="1092415"/>
          </a:xfrm>
          <a:prstGeom prst="rect">
            <a:avLst/>
          </a:prstGeom>
        </p:spPr>
        <p:txBody>
          <a:bodyPr wrap="square">
            <a:spAutoFit/>
          </a:bodyPr>
          <a:lstStyle/>
          <a:p>
            <a:pPr>
              <a:lnSpc>
                <a:spcPct val="125000"/>
              </a:lnSpc>
            </a:pPr>
            <a:r>
              <a:rPr lang="zh-CN" altLang="en-US" dirty="0">
                <a:latin typeface="黑体" charset="0"/>
                <a:ea typeface="黑体" charset="0"/>
                <a:cs typeface="黑体" charset="0"/>
              </a:rPr>
              <a:t>路径规划就是在</a:t>
            </a:r>
            <a:r>
              <a:rPr lang="zh-CN" altLang="en-US" dirty="0">
                <a:solidFill>
                  <a:srgbClr val="FF0000"/>
                </a:solidFill>
                <a:latin typeface="黑体" charset="0"/>
                <a:ea typeface="黑体" charset="0"/>
                <a:cs typeface="黑体" charset="0"/>
              </a:rPr>
              <a:t>自由位形空间</a:t>
            </a:r>
            <a:r>
              <a:rPr lang="zh-CN" altLang="en-US" dirty="0">
                <a:latin typeface="黑体" charset="0"/>
                <a:ea typeface="黑体" charset="0"/>
                <a:cs typeface="黑体" charset="0"/>
              </a:rPr>
              <a:t>中为机器人寻找一条路径，使其从初始位置运行到目标位置</a:t>
            </a:r>
            <a:endParaRPr lang="zh-CN" altLang="en-US" dirty="0"/>
          </a:p>
        </p:txBody>
      </p:sp>
    </p:spTree>
    <p:extLst>
      <p:ext uri="{BB962C8B-B14F-4D97-AF65-F5344CB8AC3E}">
        <p14:creationId xmlns:p14="http://schemas.microsoft.com/office/powerpoint/2010/main" val="73586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txDef>
      <a:spPr>
        <a:noFill/>
      </a:spPr>
      <a:bodyPr wrap="square" rtlCol="0">
        <a:spAutoFit/>
      </a:bodyPr>
      <a:lstStyle>
        <a:defPPr>
          <a:defRPr sz="2400" b="1" dirty="0" smtClean="0"/>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Oriel</Template>
  <TotalTime>32571</TotalTime>
  <Words>2340</Words>
  <Application>Microsoft Office PowerPoint</Application>
  <PresentationFormat>全屏显示(16:9)</PresentationFormat>
  <Paragraphs>251</Paragraphs>
  <Slides>37</Slides>
  <Notes>26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37</vt:i4>
      </vt:variant>
    </vt:vector>
  </HeadingPairs>
  <TitlesOfParts>
    <vt:vector size="52" baseType="lpstr">
      <vt:lpstr>华文楷体</vt:lpstr>
      <vt:lpstr>宋体</vt:lpstr>
      <vt:lpstr>微软雅黑</vt:lpstr>
      <vt:lpstr>SimHei</vt:lpstr>
      <vt:lpstr>SimHei</vt:lpstr>
      <vt:lpstr>Calibri</vt:lpstr>
      <vt:lpstr>Cambria Math</vt:lpstr>
      <vt:lpstr>Century Schoolbook</vt:lpstr>
      <vt:lpstr>Times New Roman</vt:lpstr>
      <vt:lpstr>Wingdings</vt:lpstr>
      <vt:lpstr>Wingdings 2</vt:lpstr>
      <vt:lpstr>Wingdings 3</vt:lpstr>
      <vt:lpstr>凸显</vt:lpstr>
      <vt:lpstr>公式</vt:lpstr>
      <vt:lpstr>Equation</vt:lpstr>
      <vt:lpstr>综合实践</vt:lpstr>
      <vt:lpstr>自主移动机器人一般架构</vt:lpstr>
      <vt:lpstr>课程内容</vt:lpstr>
      <vt:lpstr>导航规划</vt:lpstr>
      <vt:lpstr>导航规划及坐标系</vt:lpstr>
      <vt:lpstr>导航规划问题</vt:lpstr>
      <vt:lpstr>路径规划、避障规划、轨迹规划三者关系</vt:lpstr>
      <vt:lpstr>导航规划-路径</vt:lpstr>
      <vt:lpstr>位形空间</vt:lpstr>
      <vt:lpstr>近似单元分解</vt:lpstr>
      <vt:lpstr>2. RRT(Rapid-Exploring Random Tree)</vt:lpstr>
      <vt:lpstr>2. RRT(Rapid-Exploring Random Tree)</vt:lpstr>
      <vt:lpstr>2. RRT(Rapid-Exploring Random Tree)</vt:lpstr>
      <vt:lpstr>2. RRT(Rapid-Exploring Random Tree)</vt:lpstr>
      <vt:lpstr>2. RRT(Rapid-Exploring Random Tree)</vt:lpstr>
      <vt:lpstr>2. RRT(Rapid-Exploring Random Tree)</vt:lpstr>
      <vt:lpstr>2. RRT(Rapid-Exploring Random Tree)</vt:lpstr>
      <vt:lpstr>2. RRT(Rapid-Exploring Random Tree)</vt:lpstr>
      <vt:lpstr>2. RRT(Rapid-Exploring Random Tree)</vt:lpstr>
      <vt:lpstr>2. RRT(Rapid-Exploring Random Tree)</vt:lpstr>
      <vt:lpstr>导航规划-避障</vt:lpstr>
      <vt:lpstr>动态窗口法(DWA, Dynamic Window Algorithm)</vt:lpstr>
      <vt:lpstr>动态窗口法</vt:lpstr>
      <vt:lpstr>实现步骤</vt:lpstr>
      <vt:lpstr>机器人的速度控制运动模型</vt:lpstr>
      <vt:lpstr>机器人的速度控制运动模型</vt:lpstr>
      <vt:lpstr>PowerPoint 演示文稿</vt:lpstr>
      <vt:lpstr>PowerPoint 演示文稿</vt:lpstr>
      <vt:lpstr>实现步骤</vt:lpstr>
      <vt:lpstr>实现步骤</vt:lpstr>
      <vt:lpstr>实现步骤</vt:lpstr>
      <vt:lpstr>实现步骤</vt:lpstr>
      <vt:lpstr>运动控制</vt:lpstr>
      <vt:lpstr>运动学建模问题：以差分驱动机器人为例</vt:lpstr>
      <vt:lpstr>作用合成的运动建模（1）</vt:lpstr>
      <vt:lpstr>作用合成的运动建模（2）</vt:lpstr>
      <vt:lpstr>作用合成的运动建模（3）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智能移动机器人技术</dc:title>
  <dc:creator>xiongrong</dc:creator>
  <cp:lastModifiedBy>Windows User</cp:lastModifiedBy>
  <cp:revision>809</cp:revision>
  <cp:lastPrinted>2019-11-13T09:03:55Z</cp:lastPrinted>
  <dcterms:created xsi:type="dcterms:W3CDTF">2012-07-26T04:23:48Z</dcterms:created>
  <dcterms:modified xsi:type="dcterms:W3CDTF">2022-07-04T01:27:03Z</dcterms:modified>
</cp:coreProperties>
</file>